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charts/chart13.xml" ContentType="application/vnd.openxmlformats-officedocument.drawingml.char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hart3.xml" ContentType="application/vnd.openxmlformats-officedocument.drawingml.chart+xml"/>
  <Default Extension="xlsx" ContentType="application/vnd.openxmlformats-officedocument.spreadsheetml.sheet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553" r:id="rId2"/>
    <p:sldId id="601" r:id="rId3"/>
    <p:sldId id="619" r:id="rId4"/>
    <p:sldId id="554" r:id="rId5"/>
    <p:sldId id="617" r:id="rId6"/>
    <p:sldId id="618" r:id="rId7"/>
    <p:sldId id="609" r:id="rId8"/>
    <p:sldId id="606" r:id="rId9"/>
    <p:sldId id="607" r:id="rId10"/>
    <p:sldId id="621" r:id="rId11"/>
    <p:sldId id="620" r:id="rId12"/>
    <p:sldId id="622" r:id="rId13"/>
    <p:sldId id="608" r:id="rId14"/>
    <p:sldId id="615" r:id="rId15"/>
    <p:sldId id="616" r:id="rId16"/>
    <p:sldId id="614" r:id="rId17"/>
    <p:sldId id="612" r:id="rId18"/>
    <p:sldId id="592" r:id="rId19"/>
    <p:sldId id="567" r:id="rId20"/>
  </p:sldIdLst>
  <p:sldSz cx="9756775" cy="745331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0850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0646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6366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17688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AEAEA"/>
    <a:srgbClr val="FFFF66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2" autoAdjust="0"/>
    <p:restoredTop sz="94629" autoAdjust="0"/>
  </p:normalViewPr>
  <p:slideViewPr>
    <p:cSldViewPr>
      <p:cViewPr>
        <p:scale>
          <a:sx n="100" d="100"/>
          <a:sy n="100" d="100"/>
        </p:scale>
        <p:origin x="-42" y="36"/>
      </p:cViewPr>
      <p:guideLst>
        <p:guide orient="horz" pos="2348"/>
        <p:guide pos="30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35.127\Media\08%20&#1054;&#1090;&#1076;&#1077;&#1083;\&#1054;&#1058;&#1063;&#1045;&#1058;&#1067;%20&#1052;&#1054;&#1057;&#1050;&#1042;&#1040;%202019\6.%20&#1048;&#1102;&#1085;&#1100;\&#1057;&#1054;&#1042;&#1045;&#1065;&#1040;&#1053;&#1048;&#1045;%20&#1089;%20&#1040;&#1083;&#1105;&#1096;&#1080;&#1085;&#1099;&#1084;%2027.06.2019%20&#1045;&#1082;&#1072;&#1090;&#1077;&#1088;&#1080;&#1085;&#1073;&#1091;&#1088;&#1075;\&#1063;&#1077;&#1088;&#1085;&#1086;&#1074;&#1080;&#1082;\&#1044;&#1080;&#1072;&#1075;&#1088;&#1072;&#1084;&#1084;&#1099;%20&#1076;&#1083;&#1103;%20&#1087;&#1088;&#1077;&#1079;&#1077;&#1085;&#1090;&#1072;&#1094;&#1080;&#1080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35.127\Media\08%20&#1054;&#1090;&#1076;&#1077;&#1083;\&#1054;&#1058;&#1063;&#1045;&#1058;&#1067;%20&#1052;&#1054;&#1057;&#1050;&#1042;&#1040;%202019\6.%20&#1048;&#1102;&#1085;&#1100;\&#1057;&#1054;&#1042;&#1045;&#1065;&#1040;&#1053;&#1048;&#1045;%20&#1089;%20&#1040;&#1083;&#1105;&#1096;&#1080;&#1085;&#1099;&#1084;%2027.06.2019%20&#1045;&#1082;&#1072;&#1090;&#1077;&#1088;&#1080;&#1085;&#1073;&#1091;&#1088;&#1075;\&#1063;&#1077;&#1088;&#1085;&#1086;&#1074;&#1080;&#1082;\&#1044;&#1080;&#1072;&#1075;&#1088;&#1072;&#1084;&#1084;&#1099;%20&#1076;&#1083;&#1103;%20&#1087;&#1088;&#1077;&#1079;&#1077;&#1085;&#1090;&#1072;&#1094;&#1080;&#108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8897850099171526"/>
          <c:y val="2.4176558694252347E-2"/>
          <c:w val="0.8110214990082889"/>
          <c:h val="0.6900732739642027"/>
        </c:manualLayout>
      </c:layout>
      <c:barChart>
        <c:barDir val="col"/>
        <c:grouping val="clustered"/>
        <c:ser>
          <c:idx val="0"/>
          <c:order val="0"/>
          <c:tx>
            <c:strRef>
              <c:f>'Рознич. продажи'!$B$2:$B$4</c:f>
              <c:strCache>
                <c:ptCount val="1"/>
                <c:pt idx="0">
                  <c:v>2016 год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Свердловская область 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Ханты-Мансийский автономный округ- Югра  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'Рознич. продажи'!$B$5:$B$10</c:f>
              <c:numCache>
                <c:formatCode>#,##0.00</c:formatCode>
                <c:ptCount val="6"/>
                <c:pt idx="0">
                  <c:v>5206.723</c:v>
                </c:pt>
                <c:pt idx="1">
                  <c:v>635.69100000000003</c:v>
                </c:pt>
                <c:pt idx="2">
                  <c:v>1509.23</c:v>
                </c:pt>
                <c:pt idx="3">
                  <c:v>3265.2639999999997</c:v>
                </c:pt>
                <c:pt idx="4">
                  <c:v>2115.12</c:v>
                </c:pt>
                <c:pt idx="5">
                  <c:v>546.4</c:v>
                </c:pt>
              </c:numCache>
            </c:numRef>
          </c:val>
        </c:ser>
        <c:ser>
          <c:idx val="1"/>
          <c:order val="1"/>
          <c:tx>
            <c:strRef>
              <c:f>'Рознич. продажи'!$C$2:$C$4</c:f>
              <c:strCache>
                <c:ptCount val="1"/>
                <c:pt idx="0">
                  <c:v>2017 год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Свердловская область 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Ханты-Мансийский автономный округ- Югра  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'Рознич. продажи'!$C$5:$C$10</c:f>
              <c:numCache>
                <c:formatCode>#,##0.00</c:formatCode>
                <c:ptCount val="6"/>
                <c:pt idx="0">
                  <c:v>6915.4709999999995</c:v>
                </c:pt>
                <c:pt idx="1">
                  <c:v>791.01400000000001</c:v>
                </c:pt>
                <c:pt idx="2">
                  <c:v>1829.452</c:v>
                </c:pt>
                <c:pt idx="3">
                  <c:v>4095.8700000000013</c:v>
                </c:pt>
                <c:pt idx="4">
                  <c:v>2434.8009999999999</c:v>
                </c:pt>
                <c:pt idx="5">
                  <c:v>895.60699999999997</c:v>
                </c:pt>
              </c:numCache>
            </c:numRef>
          </c:val>
        </c:ser>
        <c:ser>
          <c:idx val="2"/>
          <c:order val="2"/>
          <c:tx>
            <c:strRef>
              <c:f>'Рознич. продажи'!$D$2:$D$4</c:f>
              <c:strCache>
                <c:ptCount val="1"/>
                <c:pt idx="0">
                  <c:v>2018 год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Свердловская область 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Ханты-Мансийский автономный округ- Югра  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'Рознич. продажи'!$D$5:$D$10</c:f>
              <c:numCache>
                <c:formatCode>#,##0.00</c:formatCode>
                <c:ptCount val="6"/>
                <c:pt idx="0">
                  <c:v>7280.5590000000002</c:v>
                </c:pt>
                <c:pt idx="1">
                  <c:v>906.77300000000037</c:v>
                </c:pt>
                <c:pt idx="2">
                  <c:v>2050.0619999999999</c:v>
                </c:pt>
                <c:pt idx="3">
                  <c:v>4580.8680000000004</c:v>
                </c:pt>
                <c:pt idx="4">
                  <c:v>2605.1869999999985</c:v>
                </c:pt>
                <c:pt idx="5">
                  <c:v>967.20899999999995</c:v>
                </c:pt>
              </c:numCache>
            </c:numRef>
          </c:val>
        </c:ser>
        <c:ser>
          <c:idx val="3"/>
          <c:order val="3"/>
          <c:tx>
            <c:strRef>
              <c:f>'Рознич. продажи'!$E$2:$E$4</c:f>
              <c:strCache>
                <c:ptCount val="1"/>
                <c:pt idx="0">
                  <c:v>9 месяцев 2019 года</c:v>
                </c:pt>
              </c:strCache>
            </c:strRef>
          </c:tx>
          <c:cat>
            <c:strRef>
              <c:f>'Рознич. продажи'!$A$5:$A$10</c:f>
              <c:strCache>
                <c:ptCount val="6"/>
                <c:pt idx="0">
                  <c:v>Свердловская область 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Ханты-Мансийский автономный округ- Югра  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'Рознич. продажи'!$E$5:$E$10</c:f>
              <c:numCache>
                <c:formatCode>#,##0.00</c:formatCode>
                <c:ptCount val="6"/>
                <c:pt idx="0">
                  <c:v>5244.9949999999999</c:v>
                </c:pt>
                <c:pt idx="1">
                  <c:v>620.63300000000004</c:v>
                </c:pt>
                <c:pt idx="2">
                  <c:v>1468.807</c:v>
                </c:pt>
                <c:pt idx="3">
                  <c:v>3309.6390000000001</c:v>
                </c:pt>
                <c:pt idx="4">
                  <c:v>1814.0529999999999</c:v>
                </c:pt>
                <c:pt idx="5">
                  <c:v>675.61800000000005</c:v>
                </c:pt>
              </c:numCache>
            </c:numRef>
          </c:val>
        </c:ser>
        <c:axId val="42216064"/>
        <c:axId val="42221952"/>
      </c:barChart>
      <c:catAx>
        <c:axId val="42216064"/>
        <c:scaling>
          <c:orientation val="minMax"/>
        </c:scaling>
        <c:axPos val="b"/>
        <c:majorTickMark val="none"/>
        <c:tickLblPos val="nextTo"/>
        <c:crossAx val="42221952"/>
        <c:crosses val="autoZero"/>
        <c:auto val="1"/>
        <c:lblAlgn val="ctr"/>
        <c:lblOffset val="100"/>
      </c:catAx>
      <c:valAx>
        <c:axId val="4222195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 дал.</a:t>
                </a:r>
              </a:p>
            </c:rich>
          </c:tx>
          <c:layout>
            <c:manualLayout>
              <c:xMode val="edge"/>
              <c:yMode val="edge"/>
              <c:x val="1.4690307033317826E-2"/>
              <c:y val="0.30808724157502132"/>
            </c:manualLayout>
          </c:layout>
        </c:title>
        <c:numFmt formatCode="#,##0.00" sourceLinked="1"/>
        <c:majorTickMark val="none"/>
        <c:tickLblPos val="nextTo"/>
        <c:crossAx val="4221606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txPr>
    <a:bodyPr/>
    <a:lstStyle/>
    <a:p>
      <a:pPr>
        <a:defRPr sz="1200">
          <a:latin typeface="Trebuchet MS" pitchFamily="34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11 месяцев 2018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Предостережения о недопустимости нарушений обязательных требований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118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11 месяцев 2019</c:v>
                </c:pt>
              </c:strCache>
            </c:strRef>
          </c:tx>
          <c:dLbls>
            <c:showVal val="1"/>
          </c:dLbls>
          <c:cat>
            <c:strRef>
              <c:f>Лист1!$A$2</c:f>
              <c:strCache>
                <c:ptCount val="1"/>
                <c:pt idx="0">
                  <c:v>Предостережения о недопустимости нарушений обязательных требований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321</c:v>
                </c:pt>
              </c:numCache>
            </c:numRef>
          </c:val>
        </c:ser>
        <c:dLbls>
          <c:showVal val="1"/>
        </c:dLbls>
        <c:overlap val="-25"/>
        <c:axId val="88487424"/>
        <c:axId val="88488960"/>
      </c:barChart>
      <c:catAx>
        <c:axId val="88487424"/>
        <c:scaling>
          <c:orientation val="minMax"/>
        </c:scaling>
        <c:axPos val="b"/>
        <c:majorTickMark val="none"/>
        <c:tickLblPos val="nextTo"/>
        <c:crossAx val="88488960"/>
        <c:crosses val="autoZero"/>
        <c:auto val="1"/>
        <c:lblAlgn val="ctr"/>
        <c:lblOffset val="100"/>
      </c:catAx>
      <c:valAx>
        <c:axId val="88488960"/>
        <c:scaling>
          <c:orientation val="minMax"/>
        </c:scaling>
        <c:delete val="1"/>
        <c:axPos val="l"/>
        <c:numFmt formatCode="General" sourceLinked="1"/>
        <c:tickLblPos val="nextTo"/>
        <c:crossAx val="8848742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100">
          <a:latin typeface="Trebuchet MS" pitchFamily="34" charset="0"/>
        </a:defRPr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/>
              <a:t>Количество вынесенных постановлений об </a:t>
            </a:r>
            <a:r>
              <a:rPr lang="ru-RU" sz="1400" dirty="0" err="1" smtClean="0"/>
              <a:t>адм</a:t>
            </a:r>
            <a:r>
              <a:rPr lang="ru-RU" sz="1400" dirty="0" smtClean="0"/>
              <a:t>. штрафах </a:t>
            </a:r>
            <a:endParaRPr lang="ru-RU" sz="1400" dirty="0"/>
          </a:p>
        </c:rich>
      </c:tx>
      <c:layout>
        <c:manualLayout>
          <c:xMode val="edge"/>
          <c:yMode val="edge"/>
          <c:x val="0.21784433545681095"/>
          <c:y val="0"/>
        </c:manualLayout>
      </c:layout>
      <c:overlay val="1"/>
    </c:title>
    <c:plotArea>
      <c:layout>
        <c:manualLayout>
          <c:layoutTarget val="inner"/>
          <c:xMode val="edge"/>
          <c:yMode val="edge"/>
          <c:x val="5.9328847267470897E-2"/>
          <c:y val="0.13717971986318481"/>
          <c:w val="0.9148267276400307"/>
          <c:h val="0.6225862986085843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УФО</c:v>
                </c:pt>
                <c:pt idx="1">
                  <c:v>Свердловская область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401</c:v>
                </c:pt>
                <c:pt idx="1">
                  <c:v>76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УФО</c:v>
                </c:pt>
                <c:pt idx="1">
                  <c:v>Свердловская область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250</c:v>
                </c:pt>
                <c:pt idx="1">
                  <c:v>77</c:v>
                </c:pt>
              </c:numCache>
            </c:numRef>
          </c:val>
        </c:ser>
        <c:dLbls>
          <c:showVal val="1"/>
        </c:dLbls>
        <c:overlap val="-25"/>
        <c:axId val="95554560"/>
        <c:axId val="95556352"/>
      </c:barChart>
      <c:catAx>
        <c:axId val="955545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5556352"/>
        <c:crosses val="autoZero"/>
        <c:auto val="1"/>
        <c:lblAlgn val="ctr"/>
        <c:lblOffset val="100"/>
      </c:catAx>
      <c:valAx>
        <c:axId val="95556352"/>
        <c:scaling>
          <c:orientation val="minMax"/>
        </c:scaling>
        <c:delete val="1"/>
        <c:axPos val="l"/>
        <c:numFmt formatCode="General" sourceLinked="1"/>
        <c:tickLblPos val="nextTo"/>
        <c:crossAx val="95554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637745635758037"/>
          <c:y val="0.2398439288366877"/>
          <c:w val="0.16084233244848059"/>
          <c:h val="0.23282606695916139"/>
        </c:manualLayout>
      </c:layout>
      <c:overlay val="1"/>
      <c:txPr>
        <a:bodyPr/>
        <a:lstStyle/>
        <a:p>
          <a:pPr>
            <a:defRPr sz="1400"/>
          </a:pPr>
          <a:endParaRPr lang="ru-RU"/>
        </a:p>
      </c:txPr>
    </c:legend>
    <c:plotVisOnly val="1"/>
  </c:chart>
  <c:spPr>
    <a:ln>
      <a:solidFill>
        <a:schemeClr val="tx1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/>
              <a:t>Количество вынесенных постановлений о предупреждениях</a:t>
            </a:r>
            <a:endParaRPr lang="ru-RU" sz="1400" dirty="0"/>
          </a:p>
        </c:rich>
      </c:tx>
      <c:layout>
        <c:manualLayout>
          <c:xMode val="edge"/>
          <c:yMode val="edge"/>
          <c:x val="0.16289522510301369"/>
          <c:y val="0"/>
        </c:manualLayout>
      </c:layout>
      <c:overlay val="1"/>
    </c:title>
    <c:plotArea>
      <c:layout>
        <c:manualLayout>
          <c:layoutTarget val="inner"/>
          <c:xMode val="edge"/>
          <c:yMode val="edge"/>
          <c:x val="5.6096449814079102E-2"/>
          <c:y val="0.13717971986318472"/>
          <c:w val="0.91805914346579054"/>
          <c:h val="0.6795666971959706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УФО</c:v>
                </c:pt>
                <c:pt idx="1">
                  <c:v>Свердловская область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230</c:v>
                </c:pt>
                <c:pt idx="1">
                  <c:v>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УФО</c:v>
                </c:pt>
                <c:pt idx="1">
                  <c:v>Свердловская область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360</c:v>
                </c:pt>
                <c:pt idx="1">
                  <c:v>136</c:v>
                </c:pt>
              </c:numCache>
            </c:numRef>
          </c:val>
        </c:ser>
        <c:dLbls>
          <c:showVal val="1"/>
        </c:dLbls>
        <c:overlap val="-25"/>
        <c:axId val="95587712"/>
        <c:axId val="95589504"/>
      </c:barChart>
      <c:catAx>
        <c:axId val="9558771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5589504"/>
        <c:crosses val="autoZero"/>
        <c:auto val="1"/>
        <c:lblAlgn val="ctr"/>
        <c:lblOffset val="100"/>
      </c:catAx>
      <c:valAx>
        <c:axId val="95589504"/>
        <c:scaling>
          <c:orientation val="minMax"/>
        </c:scaling>
        <c:delete val="1"/>
        <c:axPos val="l"/>
        <c:numFmt formatCode="General" sourceLinked="1"/>
        <c:tickLblPos val="nextTo"/>
        <c:crossAx val="955877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637745635758114"/>
          <c:y val="0.2398439288366877"/>
          <c:w val="0.16084233244848067"/>
          <c:h val="0.23282606695916139"/>
        </c:manualLayout>
      </c:layout>
      <c:overlay val="1"/>
      <c:txPr>
        <a:bodyPr/>
        <a:lstStyle/>
        <a:p>
          <a:pPr>
            <a:defRPr sz="1400"/>
          </a:pPr>
          <a:endParaRPr lang="ru-RU"/>
        </a:p>
      </c:txPr>
    </c:legend>
    <c:plotVisOnly val="1"/>
  </c:chart>
  <c:spPr>
    <a:ln>
      <a:solidFill>
        <a:schemeClr val="tx1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/>
              <a:t>Доля предупреждений</a:t>
            </a:r>
            <a:endParaRPr lang="en-US" sz="140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ln w="12700"/>
          </c:spPr>
          <c:dLbls>
            <c:numFmt formatCode="0.00%" sourceLinked="0"/>
            <c:dLblPos val="inEnd"/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общее количество вынесенных постановлений</c:v>
                </c:pt>
                <c:pt idx="1">
                  <c:v>постановления о замене адм. штрафа на предупреждение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50.41</c:v>
                </c:pt>
                <c:pt idx="1">
                  <c:v>49.59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/>
      <c:txPr>
        <a:bodyPr/>
        <a:lstStyle/>
        <a:p>
          <a:pPr>
            <a:defRPr sz="1000"/>
          </a:pPr>
          <a:endParaRPr lang="ru-RU"/>
        </a:p>
      </c:txPr>
    </c:legend>
    <c:plotVisOnly val="1"/>
  </c:chart>
  <c:spPr>
    <a:ln>
      <a:solidFill>
        <a:schemeClr val="tx1"/>
      </a:solidFill>
    </a:ln>
  </c:spPr>
  <c:txPr>
    <a:bodyPr/>
    <a:lstStyle/>
    <a:p>
      <a:pPr>
        <a:defRPr sz="1800">
          <a:latin typeface="+mn-lt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'Рознич. продажи пиво'!$B$2:$B$4</c:f>
              <c:strCache>
                <c:ptCount val="1"/>
                <c:pt idx="0">
                  <c:v>2016 год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Свердловская область 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Ханты-Мансийский автономный округ- Югра  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'Рознич. продажи пиво'!$B$5:$B$10</c:f>
              <c:numCache>
                <c:formatCode>#,##0.00</c:formatCode>
                <c:ptCount val="6"/>
                <c:pt idx="0">
                  <c:v>24009.717000000001</c:v>
                </c:pt>
                <c:pt idx="1">
                  <c:v>4710.9110000000001</c:v>
                </c:pt>
                <c:pt idx="2">
                  <c:v>7677.8620000000028</c:v>
                </c:pt>
                <c:pt idx="3">
                  <c:v>14783.351000000001</c:v>
                </c:pt>
                <c:pt idx="4">
                  <c:v>9159.2929999999942</c:v>
                </c:pt>
                <c:pt idx="5">
                  <c:v>2213.7039999999997</c:v>
                </c:pt>
              </c:numCache>
            </c:numRef>
          </c:val>
        </c:ser>
        <c:ser>
          <c:idx val="1"/>
          <c:order val="1"/>
          <c:tx>
            <c:strRef>
              <c:f>'Рознич. продажи пиво'!$C$2:$C$4</c:f>
              <c:strCache>
                <c:ptCount val="1"/>
                <c:pt idx="0">
                  <c:v>2017 год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Свердловская область 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Ханты-Мансийский автономный округ- Югра  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'Рознич. продажи пиво'!$C$5:$C$10</c:f>
              <c:numCache>
                <c:formatCode>#,##0.00</c:formatCode>
                <c:ptCount val="6"/>
                <c:pt idx="0">
                  <c:v>28072.1</c:v>
                </c:pt>
                <c:pt idx="1">
                  <c:v>5104.1560000000036</c:v>
                </c:pt>
                <c:pt idx="2">
                  <c:v>7446.8950000000004</c:v>
                </c:pt>
                <c:pt idx="3">
                  <c:v>16079.349999999995</c:v>
                </c:pt>
                <c:pt idx="4">
                  <c:v>10436.740000000005</c:v>
                </c:pt>
                <c:pt idx="5">
                  <c:v>3086.681</c:v>
                </c:pt>
              </c:numCache>
            </c:numRef>
          </c:val>
        </c:ser>
        <c:ser>
          <c:idx val="2"/>
          <c:order val="2"/>
          <c:tx>
            <c:strRef>
              <c:f>'Рознич. продажи пиво'!$D$2:$D$4</c:f>
              <c:strCache>
                <c:ptCount val="1"/>
                <c:pt idx="0">
                  <c:v>2018 год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Свердловская область 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Ханты-Мансийский автономный округ- Югра  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'Рознич. продажи пиво'!$D$5:$D$10</c:f>
              <c:numCache>
                <c:formatCode>#,##0.00</c:formatCode>
                <c:ptCount val="6"/>
                <c:pt idx="0">
                  <c:v>29073.86</c:v>
                </c:pt>
                <c:pt idx="1">
                  <c:v>5029.67</c:v>
                </c:pt>
                <c:pt idx="2">
                  <c:v>7585.53</c:v>
                </c:pt>
                <c:pt idx="3">
                  <c:v>15454.31</c:v>
                </c:pt>
                <c:pt idx="4">
                  <c:v>9592.76</c:v>
                </c:pt>
                <c:pt idx="5">
                  <c:v>3380.12</c:v>
                </c:pt>
              </c:numCache>
            </c:numRef>
          </c:val>
        </c:ser>
        <c:ser>
          <c:idx val="3"/>
          <c:order val="3"/>
          <c:tx>
            <c:strRef>
              <c:f>'Рознич. продажи пиво'!$E$2:$E$4</c:f>
              <c:strCache>
                <c:ptCount val="1"/>
                <c:pt idx="0">
                  <c:v>9 месяцев 2019 года</c:v>
                </c:pt>
              </c:strCache>
            </c:strRef>
          </c:tx>
          <c:cat>
            <c:strRef>
              <c:f>'Рознич. продажи пиво'!$A$5:$A$10</c:f>
              <c:strCache>
                <c:ptCount val="6"/>
                <c:pt idx="0">
                  <c:v>Свердловская область </c:v>
                </c:pt>
                <c:pt idx="1">
                  <c:v>Курганская область 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Ханты-Мансийский автономный округ- Югра  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'Рознич. продажи пиво'!$E$5:$E$10</c:f>
              <c:numCache>
                <c:formatCode>#,##0.00</c:formatCode>
                <c:ptCount val="6"/>
                <c:pt idx="0">
                  <c:v>22668.983000000011</c:v>
                </c:pt>
                <c:pt idx="1">
                  <c:v>3668.8360000000002</c:v>
                </c:pt>
                <c:pt idx="2">
                  <c:v>5790.9610000000002</c:v>
                </c:pt>
                <c:pt idx="3">
                  <c:v>12233.384</c:v>
                </c:pt>
                <c:pt idx="4">
                  <c:v>7075.59</c:v>
                </c:pt>
                <c:pt idx="5">
                  <c:v>3381.8920000000012</c:v>
                </c:pt>
              </c:numCache>
            </c:numRef>
          </c:val>
        </c:ser>
        <c:axId val="42254720"/>
        <c:axId val="42256256"/>
      </c:barChart>
      <c:catAx>
        <c:axId val="42254720"/>
        <c:scaling>
          <c:orientation val="minMax"/>
        </c:scaling>
        <c:axPos val="b"/>
        <c:majorTickMark val="none"/>
        <c:tickLblPos val="nextTo"/>
        <c:crossAx val="42256256"/>
        <c:crosses val="autoZero"/>
        <c:auto val="1"/>
        <c:lblAlgn val="ctr"/>
        <c:lblOffset val="100"/>
      </c:catAx>
      <c:valAx>
        <c:axId val="4225625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тыс. дал.</a:t>
                </a:r>
              </a:p>
            </c:rich>
          </c:tx>
          <c:layout/>
        </c:title>
        <c:numFmt formatCode="#,##0.00" sourceLinked="1"/>
        <c:majorTickMark val="none"/>
        <c:tickLblPos val="nextTo"/>
        <c:crossAx val="4225472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/>
            </a:pPr>
            <a:endParaRPr lang="ru-RU"/>
          </a:p>
        </c:txPr>
      </c:dTable>
    </c:plotArea>
    <c:plotVisOnly val="1"/>
  </c:chart>
  <c:txPr>
    <a:bodyPr/>
    <a:lstStyle/>
    <a:p>
      <a:pPr>
        <a:defRPr sz="1400">
          <a:latin typeface="Trebuchet MS" pitchFamily="34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11 месяцев 2019 года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Свердловская область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11 месяцев 2019 года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4</c:v>
                </c:pt>
                <c:pt idx="3">
                  <c:v>10</c:v>
                </c:pt>
              </c:numCache>
            </c:numRef>
          </c:val>
        </c:ser>
        <c:axId val="83375232"/>
        <c:axId val="83376768"/>
      </c:barChart>
      <c:catAx>
        <c:axId val="83375232"/>
        <c:scaling>
          <c:orientation val="minMax"/>
        </c:scaling>
        <c:axPos val="b"/>
        <c:numFmt formatCode="General" sourceLinked="1"/>
        <c:majorTickMark val="none"/>
        <c:tickLblPos val="nextTo"/>
        <c:crossAx val="83376768"/>
        <c:crosses val="autoZero"/>
        <c:auto val="1"/>
        <c:lblAlgn val="ctr"/>
        <c:lblOffset val="100"/>
      </c:catAx>
      <c:valAx>
        <c:axId val="8337676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8337523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txPr>
    <a:bodyPr/>
    <a:lstStyle/>
    <a:p>
      <a:pPr>
        <a:defRPr sz="1151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35989001064762682"/>
          <c:y val="2.4986360337020879E-2"/>
          <c:w val="0.59423217425621244"/>
          <c:h val="0.6157213589269631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11 месяцев 2019 года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</c:v>
                </c:pt>
                <c:pt idx="1">
                  <c:v>12</c:v>
                </c:pt>
                <c:pt idx="2">
                  <c:v>6</c:v>
                </c:pt>
                <c:pt idx="3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Свердловская область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11 месяцев 2019 года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</c:v>
                </c:pt>
                <c:pt idx="1">
                  <c:v>6</c:v>
                </c:pt>
                <c:pt idx="2">
                  <c:v>6</c:v>
                </c:pt>
                <c:pt idx="3">
                  <c:v>7</c:v>
                </c:pt>
              </c:numCache>
            </c:numRef>
          </c:val>
        </c:ser>
        <c:axId val="83568512"/>
        <c:axId val="83570048"/>
      </c:barChart>
      <c:catAx>
        <c:axId val="83568512"/>
        <c:scaling>
          <c:orientation val="minMax"/>
        </c:scaling>
        <c:axPos val="b"/>
        <c:numFmt formatCode="General" sourceLinked="1"/>
        <c:majorTickMark val="none"/>
        <c:tickLblPos val="nextTo"/>
        <c:crossAx val="83570048"/>
        <c:crosses val="autoZero"/>
        <c:auto val="1"/>
        <c:lblAlgn val="ctr"/>
        <c:lblOffset val="100"/>
      </c:catAx>
      <c:valAx>
        <c:axId val="8357004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8356851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150"/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989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 sz="1627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«Водка» </a:t>
            </a:r>
          </a:p>
        </c:rich>
      </c:tx>
      <c:layout>
        <c:manualLayout>
          <c:xMode val="edge"/>
          <c:yMode val="edge"/>
          <c:x val="0.89727945069275095"/>
          <c:y val="0"/>
        </c:manualLayout>
      </c:layout>
      <c:spPr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plotArea>
      <c:layout>
        <c:manualLayout>
          <c:layoutTarget val="inner"/>
          <c:xMode val="edge"/>
          <c:yMode val="edge"/>
          <c:x val="7.4622428527959014E-2"/>
          <c:y val="0.11696032594285807"/>
          <c:w val="0.78535669357218663"/>
          <c:h val="0.70524131991048411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 </c:v>
                </c:pt>
              </c:strCache>
            </c:strRef>
          </c:tx>
          <c:spPr>
            <a:ln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7.2859235039992041E-3"/>
                  <c:y val="-8.3659545175333236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6429617519996141E-2"/>
                  <c:y val="-7.843082360187278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4.5028085376517405E-3"/>
                  <c:y val="-9.511277844657845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5.6531565345591304E-2"/>
                  <c:y val="-9.6357947417607545E-2"/>
                </c:manualLayout>
              </c:layout>
              <c:dLblPos val="r"/>
              <c:showVal val="1"/>
            </c:dLbl>
            <c:spPr>
              <a:ln>
                <a:solidFill>
                  <a:srgbClr val="00B0F0"/>
                </a:solidFill>
              </a:ln>
            </c:spPr>
            <c:txPr>
              <a:bodyPr/>
              <a:lstStyle/>
              <a:p>
                <a:pPr>
                  <a:defRPr sz="1322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11 месяцев 2019 года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18420</c:v>
                </c:pt>
                <c:pt idx="1">
                  <c:v>28383</c:v>
                </c:pt>
                <c:pt idx="2">
                  <c:v>2786.3</c:v>
                </c:pt>
                <c:pt idx="3">
                  <c:v>164.83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Свердловская область</c:v>
                </c:pt>
              </c:strCache>
            </c:strRef>
          </c:tx>
          <c:spPr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0"/>
                  <c:y val="-8.3659545175333278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6.0864651867872009E-2"/>
                  <c:y val="-7.8430980443914902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8.3391938437985466E-2"/>
                  <c:y val="-3.0376323658610482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2.0718503937007787E-3"/>
                  <c:y val="2.0914886293832414E-2"/>
                </c:manualLayout>
              </c:layout>
              <c:dLblPos val="r"/>
              <c:showVal val="1"/>
            </c:dLbl>
            <c:spPr>
              <a:ln>
                <a:solidFill>
                  <a:srgbClr val="FF0000"/>
                </a:solidFill>
              </a:ln>
            </c:spPr>
            <c:txPr>
              <a:bodyPr/>
              <a:lstStyle/>
              <a:p>
                <a:pPr>
                  <a:defRPr sz="1322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11 месяцев 2019 года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11415.1</c:v>
                </c:pt>
                <c:pt idx="1">
                  <c:v>15936.4</c:v>
                </c:pt>
                <c:pt idx="2">
                  <c:v>618.17999999999995</c:v>
                </c:pt>
                <c:pt idx="3">
                  <c:v>25.167999999999999</c:v>
                </c:pt>
              </c:numCache>
            </c:numRef>
          </c:val>
        </c:ser>
        <c:dLbls>
          <c:showVal val="1"/>
        </c:dLbls>
        <c:marker val="1"/>
        <c:axId val="88639360"/>
        <c:axId val="88640896"/>
      </c:lineChart>
      <c:catAx>
        <c:axId val="8863936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322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8640896"/>
        <c:crosses val="autoZero"/>
        <c:auto val="1"/>
        <c:lblAlgn val="ctr"/>
        <c:lblOffset val="100"/>
      </c:catAx>
      <c:valAx>
        <c:axId val="88640896"/>
        <c:scaling>
          <c:orientation val="minMax"/>
        </c:scaling>
        <c:axPos val="l"/>
        <c:majorGridlines/>
        <c:numFmt formatCode="#,##0.00" sourceLinked="1"/>
        <c:majorTickMark val="none"/>
        <c:tickLblPos val="nextTo"/>
        <c:txPr>
          <a:bodyPr/>
          <a:lstStyle/>
          <a:p>
            <a:pPr>
              <a:defRPr sz="122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86393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80230838589612"/>
          <c:y val="5.2520617984512213E-2"/>
          <c:w val="0.13323384532227944"/>
          <c:h val="0.94621426073970649"/>
        </c:manualLayout>
      </c:layout>
      <c:txPr>
        <a:bodyPr/>
        <a:lstStyle/>
        <a:p>
          <a:pPr>
            <a:defRPr sz="122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31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ru-RU" sz="1476" dirty="0" smtClean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«Пиво и пивные напитки» </a:t>
            </a:r>
          </a:p>
        </c:rich>
      </c:tx>
      <c:layout>
        <c:manualLayout>
          <c:xMode val="edge"/>
          <c:yMode val="edge"/>
          <c:x val="0.7446498173352325"/>
          <c:y val="8.0170700868337719E-2"/>
        </c:manualLayout>
      </c:layout>
      <c:spPr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title>
    <c:plotArea>
      <c:layout>
        <c:manualLayout>
          <c:layoutTarget val="inner"/>
          <c:xMode val="edge"/>
          <c:yMode val="edge"/>
          <c:x val="7.4622428527958903E-2"/>
          <c:y val="0.19873814208555951"/>
          <c:w val="0.78535669357218663"/>
          <c:h val="0.62346369246861288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 </c:v>
                </c:pt>
              </c:strCache>
            </c:strRef>
          </c:tx>
          <c:spPr>
            <a:ln>
              <a:solidFill>
                <a:srgbClr val="00B0F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3.2660466596187078E-2"/>
                  <c:y val="-8.0526019241287883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5.3889664342084712E-2"/>
                  <c:y val="-9.1458038124408697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4312445319335083E-2"/>
                  <c:y val="-8.8679730203400128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1.3957130358705293E-2"/>
                  <c:y val="-5.3959879906245373E-2"/>
                </c:manualLayout>
              </c:layout>
              <c:dLblPos val="r"/>
              <c:showVal val="1"/>
            </c:dLbl>
            <c:spPr>
              <a:ln>
                <a:solidFill>
                  <a:srgbClr val="00B0F0"/>
                </a:solidFill>
              </a:ln>
            </c:spPr>
            <c:txPr>
              <a:bodyPr/>
              <a:lstStyle/>
              <a:p>
                <a:pPr>
                  <a:defRPr sz="1199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9 месяцев 2019 года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4010</c:v>
                </c:pt>
                <c:pt idx="1">
                  <c:v>2814</c:v>
                </c:pt>
                <c:pt idx="2">
                  <c:v>20606.89</c:v>
                </c:pt>
                <c:pt idx="3">
                  <c:v>15134.6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Свердловская область</c:v>
                </c:pt>
              </c:strCache>
            </c:strRef>
          </c:tx>
          <c:spPr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9.5921005093994746E-2"/>
                  <c:y val="-1.550161815061912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2.389317943364809E-2"/>
                  <c:y val="-3.6065384274827382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5.6878047653265325E-3"/>
                  <c:y val="-7.7367728607371566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3.7251749435741198E-3"/>
                  <c:y val="3.5885162696240126E-2"/>
                </c:manualLayout>
              </c:layout>
              <c:dLblPos val="r"/>
              <c:showVal val="1"/>
            </c:dLbl>
            <c:spPr>
              <a:ln>
                <a:solidFill>
                  <a:srgbClr val="FF0000"/>
                </a:solidFill>
              </a:ln>
            </c:spPr>
            <c:txPr>
              <a:bodyPr/>
              <a:lstStyle/>
              <a:p>
                <a:pPr>
                  <a:defRPr sz="1199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9 месяцев 2019 года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1893.1499999999999</c:v>
                </c:pt>
                <c:pt idx="1">
                  <c:v>0.05</c:v>
                </c:pt>
                <c:pt idx="2">
                  <c:v>18462.00999999998</c:v>
                </c:pt>
                <c:pt idx="3">
                  <c:v>13712.352999999983</c:v>
                </c:pt>
              </c:numCache>
            </c:numRef>
          </c:val>
        </c:ser>
        <c:dLbls>
          <c:showVal val="1"/>
        </c:dLbls>
        <c:marker val="1"/>
        <c:axId val="82665472"/>
        <c:axId val="81303424"/>
      </c:lineChart>
      <c:catAx>
        <c:axId val="826654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9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1303424"/>
        <c:crosses val="autoZero"/>
        <c:auto val="1"/>
        <c:lblAlgn val="ctr"/>
        <c:lblOffset val="100"/>
      </c:catAx>
      <c:valAx>
        <c:axId val="81303424"/>
        <c:scaling>
          <c:orientation val="minMax"/>
        </c:scaling>
        <c:axPos val="l"/>
        <c:majorGridlines/>
        <c:numFmt formatCode="#,##0.00" sourceLinked="1"/>
        <c:majorTickMark val="none"/>
        <c:tickLblPos val="nextTo"/>
        <c:txPr>
          <a:bodyPr/>
          <a:lstStyle/>
          <a:p>
            <a:pPr>
              <a:defRPr sz="1107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26654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836462749849174"/>
          <c:y val="7.7409385489012258E-2"/>
          <c:w val="0.13983672159323246"/>
          <c:h val="0.81457347322201334"/>
        </c:manualLayout>
      </c:layout>
      <c:txPr>
        <a:bodyPr/>
        <a:lstStyle/>
        <a:p>
          <a:pPr>
            <a:defRPr sz="1107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66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0798319237245797"/>
          <c:y val="0.11856198618146049"/>
          <c:w val="0.65099145374350342"/>
          <c:h val="0.4840093834886550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11 месяцев 2019 года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Проведено  проверок</c:v>
                </c:pt>
                <c:pt idx="1">
                  <c:v>Проверок с нарушениями</c:v>
                </c:pt>
                <c:pt idx="2">
                  <c:v>Выявлено правонарушений</c:v>
                </c:pt>
                <c:pt idx="3">
                  <c:v>Составлено протоколов</c:v>
                </c:pt>
                <c:pt idx="4">
                  <c:v>Вынесено постановлений о назначении административного штрафа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116</c:v>
                </c:pt>
                <c:pt idx="1">
                  <c:v>106</c:v>
                </c:pt>
                <c:pt idx="2">
                  <c:v>122</c:v>
                </c:pt>
                <c:pt idx="3">
                  <c:v>143</c:v>
                </c:pt>
                <c:pt idx="4">
                  <c:v>100</c:v>
                </c:pt>
              </c:numCache>
            </c:numRef>
          </c:val>
        </c:ser>
        <c:axId val="88585344"/>
        <c:axId val="88586880"/>
      </c:barChart>
      <c:catAx>
        <c:axId val="88585344"/>
        <c:scaling>
          <c:orientation val="minMax"/>
        </c:scaling>
        <c:axPos val="b"/>
        <c:majorTickMark val="none"/>
        <c:tickLblPos val="nextTo"/>
        <c:crossAx val="88586880"/>
        <c:crosses val="autoZero"/>
        <c:auto val="1"/>
        <c:lblAlgn val="ctr"/>
        <c:lblOffset val="100"/>
      </c:catAx>
      <c:valAx>
        <c:axId val="8858688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количество</a:t>
                </a:r>
              </a:p>
            </c:rich>
          </c:tx>
          <c:layout>
            <c:manualLayout>
              <c:xMode val="edge"/>
              <c:yMode val="edge"/>
              <c:x val="0.20146494508878673"/>
              <c:y val="0.16930257959572526"/>
            </c:manualLayout>
          </c:layout>
        </c:title>
        <c:numFmt formatCode="General" sourceLinked="1"/>
        <c:majorTickMark val="none"/>
        <c:tickLblPos val="nextTo"/>
        <c:crossAx val="8858534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txPr>
    <a:bodyPr/>
    <a:lstStyle/>
    <a:p>
      <a:pPr>
        <a:defRPr sz="900">
          <a:latin typeface="Trebuchet MS" pitchFamily="34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Проверки в отношении организаций, осуществляющих деятельность по производству и обороту пива и пивных напитков от общего количества проверок</c:v>
                </c:pt>
              </c:strCache>
            </c:strRef>
          </c:tx>
          <c:explosion val="25"/>
          <c:dLbls>
            <c:showPercent val="1"/>
          </c:dLbls>
          <c:cat>
            <c:strRef>
              <c:f>Лист1!$A$2:$A$3</c:f>
              <c:strCache>
                <c:ptCount val="2"/>
                <c:pt idx="0">
                  <c:v>Пиво и пивные напитки</c:v>
                </c:pt>
                <c:pt idx="1">
                  <c:v>Другая алкогольная продукция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/>
            </a:pPr>
            <a:r>
              <a:rPr lang="ru-RU" dirty="0"/>
              <a:t>Изъято из незаконного оборота за </a:t>
            </a:r>
            <a:r>
              <a:rPr lang="ru-RU" dirty="0" smtClean="0"/>
              <a:t>11 </a:t>
            </a:r>
            <a:r>
              <a:rPr lang="ru-RU" dirty="0"/>
              <a:t>месяцев 2019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Изъято из незаконного оборота за 7 месяцев 2019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8</a:t>
                    </a:r>
                    <a:r>
                      <a:rPr lang="ru-RU" smtClean="0"/>
                      <a:t>1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1"/>
              <c:layout>
                <c:manualLayout>
                  <c:x val="-1.6637660971608886E-2"/>
                  <c:y val="4.8897045589982091E-2"/>
                </c:manualLayout>
              </c:layout>
              <c:showPercent val="1"/>
            </c:dLbl>
            <c:showPercent val="1"/>
          </c:dLbls>
          <c:cat>
            <c:strRef>
              <c:f>Лист1!$A$2:$A$3</c:f>
              <c:strCache>
                <c:ptCount val="2"/>
                <c:pt idx="0">
                  <c:v>Пиво и пивные напитки</c:v>
                </c:pt>
                <c:pt idx="1">
                  <c:v>Другая алкогольная продукция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81</c:v>
                </c:pt>
                <c:pt idx="1">
                  <c:v>19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0.0814</cdr:x>
      <cdr:y>0.30944</cdr:y>
    </cdr:from>
    <cdr:to>
      <cdr:x>0.26744</cdr:x>
      <cdr:y>0.43251</cdr:y>
    </cdr:to>
    <cdr:sp macro="" textlink="">
      <cdr:nvSpPr>
        <cdr:cNvPr id="2" name="TextBox 10"/>
        <cdr:cNvSpPr txBox="1"/>
      </cdr:nvSpPr>
      <cdr:spPr>
        <a:xfrm xmlns:a="http://schemas.openxmlformats.org/drawingml/2006/main">
          <a:off x="500066" y="928694"/>
          <a:ext cx="1143008" cy="369332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xmlns:a="http://schemas.openxmlformats.org/drawingml/2006/main"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 xmlns:a="http://schemas.openxmlformats.org/drawingml/2006/main"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1pPr>
          <a:lvl2pPr marL="450850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2pPr>
          <a:lvl3pPr marL="9064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3pPr>
          <a:lvl4pPr marL="13636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4pPr>
          <a:lvl5pPr marL="1817688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800" dirty="0" smtClean="0">
              <a:latin typeface="Trebuchet MS" pitchFamily="34" charset="0"/>
            </a:rPr>
            <a:t>СКЛАДЫ</a:t>
          </a:r>
          <a:endParaRPr lang="ru-RU" sz="1800" dirty="0">
            <a:latin typeface="Trebuchet MS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1AEE27-CD24-4B13-8B94-D2421AB47702}" type="datetimeFigureOut">
              <a:rPr lang="ru-RU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2025" y="744538"/>
            <a:ext cx="48736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B2EB3B6-9E2B-44CF-904A-E7637D30B2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08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646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366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768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8986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4783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0583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6379" algn="l" defTabSz="9115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4CFAC4-2489-49B7-9876-820312C2117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63613" y="744538"/>
            <a:ext cx="4870450" cy="3722687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solidFill>
                  <a:prstClr val="black"/>
                </a:solidFill>
                <a:latin typeface="Arial" pitchFamily="34" charset="0"/>
              </a:rPr>
              <a:pPr>
                <a:defRPr/>
              </a:pPr>
              <a:t>16</a:t>
            </a:fld>
            <a:endParaRPr lang="ru-RU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1758" y="2315396"/>
            <a:ext cx="8293259" cy="1597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3516" y="4223544"/>
            <a:ext cx="6829743" cy="190473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7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3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0A492-EDF5-427A-B14E-C8141034E5DF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C2A9A-E1BB-4754-B3CD-8DA9F12F43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0503E-BAE1-49B2-9836-0456740011F3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34171-8A62-4F03-A288-23E3722B7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3662" y="298482"/>
            <a:ext cx="2195274" cy="635947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7839" y="298482"/>
            <a:ext cx="6423210" cy="635947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C2CDC-A512-4ADA-B380-638D431F5BD0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EA39D-47FE-497B-9721-3B4519350A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C698B-06E8-43F0-97FB-A2BECAE4F53E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ACD8B-CFAE-42F6-9390-59B3D9CFC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0720" y="4789481"/>
            <a:ext cx="8293259" cy="148031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70720" y="3159032"/>
            <a:ext cx="8293259" cy="163041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7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5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3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1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89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47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05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63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1F438-4DAB-491B-84BB-723A09011714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91611-AD23-4D99-B7F7-E2A128237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87839" y="1739108"/>
            <a:ext cx="4309242" cy="491884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9694" y="1739108"/>
            <a:ext cx="4309242" cy="491884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1BEB4-F546-4435-B1ED-DA6D34CF2168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6A006-0A96-4282-80AA-57CB54F9D8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7845" y="1668369"/>
            <a:ext cx="4310937" cy="695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91" indent="0">
              <a:buNone/>
              <a:defRPr sz="2000" b="1"/>
            </a:lvl2pPr>
            <a:lvl3pPr marL="911596" indent="0">
              <a:buNone/>
              <a:defRPr sz="1800" b="1"/>
            </a:lvl3pPr>
            <a:lvl4pPr marL="1367387" indent="0">
              <a:buNone/>
              <a:defRPr sz="1600" b="1"/>
            </a:lvl4pPr>
            <a:lvl5pPr marL="1823190" indent="0">
              <a:buNone/>
              <a:defRPr sz="1600" b="1"/>
            </a:lvl5pPr>
            <a:lvl6pPr marL="2278986" indent="0">
              <a:buNone/>
              <a:defRPr sz="1600" b="1"/>
            </a:lvl6pPr>
            <a:lvl7pPr marL="2734783" indent="0">
              <a:buNone/>
              <a:defRPr sz="1600" b="1"/>
            </a:lvl7pPr>
            <a:lvl8pPr marL="3190583" indent="0">
              <a:buNone/>
              <a:defRPr sz="1600" b="1"/>
            </a:lvl8pPr>
            <a:lvl9pPr marL="364637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845" y="2363666"/>
            <a:ext cx="4310937" cy="42942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6311" y="1668369"/>
            <a:ext cx="4312630" cy="6952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791" indent="0">
              <a:buNone/>
              <a:defRPr sz="2000" b="1"/>
            </a:lvl2pPr>
            <a:lvl3pPr marL="911596" indent="0">
              <a:buNone/>
              <a:defRPr sz="1800" b="1"/>
            </a:lvl3pPr>
            <a:lvl4pPr marL="1367387" indent="0">
              <a:buNone/>
              <a:defRPr sz="1600" b="1"/>
            </a:lvl4pPr>
            <a:lvl5pPr marL="1823190" indent="0">
              <a:buNone/>
              <a:defRPr sz="1600" b="1"/>
            </a:lvl5pPr>
            <a:lvl6pPr marL="2278986" indent="0">
              <a:buNone/>
              <a:defRPr sz="1600" b="1"/>
            </a:lvl6pPr>
            <a:lvl7pPr marL="2734783" indent="0">
              <a:buNone/>
              <a:defRPr sz="1600" b="1"/>
            </a:lvl7pPr>
            <a:lvl8pPr marL="3190583" indent="0">
              <a:buNone/>
              <a:defRPr sz="1600" b="1"/>
            </a:lvl8pPr>
            <a:lvl9pPr marL="364637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956311" y="2363666"/>
            <a:ext cx="4312630" cy="42942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E79FD-EE5B-4820-90B4-B2B7B200CA6A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E5F46-06BA-427B-A7AB-015549EE9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0F17C-4A11-4837-BE45-6DA59B915DD5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3672F-70A9-4BC3-B20B-E5A7057785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E7BD2-7869-4953-A20E-1EB96BC2E2F7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D5B71-828C-4FF7-A560-EC5998375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839" y="296753"/>
            <a:ext cx="3209912" cy="1262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4628" y="296755"/>
            <a:ext cx="5454308" cy="63611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7839" y="1559676"/>
            <a:ext cx="3209912" cy="5098274"/>
          </a:xfrm>
        </p:spPr>
        <p:txBody>
          <a:bodyPr/>
          <a:lstStyle>
            <a:lvl1pPr marL="0" indent="0">
              <a:buNone/>
              <a:defRPr sz="1400"/>
            </a:lvl1pPr>
            <a:lvl2pPr marL="455791" indent="0">
              <a:buNone/>
              <a:defRPr sz="1200"/>
            </a:lvl2pPr>
            <a:lvl3pPr marL="911596" indent="0">
              <a:buNone/>
              <a:defRPr sz="1000"/>
            </a:lvl3pPr>
            <a:lvl4pPr marL="1367387" indent="0">
              <a:buNone/>
              <a:defRPr sz="900"/>
            </a:lvl4pPr>
            <a:lvl5pPr marL="1823190" indent="0">
              <a:buNone/>
              <a:defRPr sz="900"/>
            </a:lvl5pPr>
            <a:lvl6pPr marL="2278986" indent="0">
              <a:buNone/>
              <a:defRPr sz="900"/>
            </a:lvl6pPr>
            <a:lvl7pPr marL="2734783" indent="0">
              <a:buNone/>
              <a:defRPr sz="900"/>
            </a:lvl7pPr>
            <a:lvl8pPr marL="3190583" indent="0">
              <a:buNone/>
              <a:defRPr sz="900"/>
            </a:lvl8pPr>
            <a:lvl9pPr marL="364637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FBB96-99DB-41D5-B950-5C1FA36A6A25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445CE-EA66-4662-AFE3-7F8C538C0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2397" y="5217319"/>
            <a:ext cx="5854065" cy="61593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12397" y="665967"/>
            <a:ext cx="5854065" cy="44719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791" indent="0">
              <a:buNone/>
              <a:defRPr sz="2800"/>
            </a:lvl2pPr>
            <a:lvl3pPr marL="911596" indent="0">
              <a:buNone/>
              <a:defRPr sz="2400"/>
            </a:lvl3pPr>
            <a:lvl4pPr marL="1367387" indent="0">
              <a:buNone/>
              <a:defRPr sz="2000"/>
            </a:lvl4pPr>
            <a:lvl5pPr marL="1823190" indent="0">
              <a:buNone/>
              <a:defRPr sz="2000"/>
            </a:lvl5pPr>
            <a:lvl6pPr marL="2278986" indent="0">
              <a:buNone/>
              <a:defRPr sz="2000"/>
            </a:lvl6pPr>
            <a:lvl7pPr marL="2734783" indent="0">
              <a:buNone/>
              <a:defRPr sz="2000"/>
            </a:lvl7pPr>
            <a:lvl8pPr marL="3190583" indent="0">
              <a:buNone/>
              <a:defRPr sz="2000"/>
            </a:lvl8pPr>
            <a:lvl9pPr marL="3646379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12397" y="5833254"/>
            <a:ext cx="5854065" cy="874729"/>
          </a:xfrm>
        </p:spPr>
        <p:txBody>
          <a:bodyPr/>
          <a:lstStyle>
            <a:lvl1pPr marL="0" indent="0">
              <a:buNone/>
              <a:defRPr sz="1400"/>
            </a:lvl1pPr>
            <a:lvl2pPr marL="455791" indent="0">
              <a:buNone/>
              <a:defRPr sz="1200"/>
            </a:lvl2pPr>
            <a:lvl3pPr marL="911596" indent="0">
              <a:buNone/>
              <a:defRPr sz="1000"/>
            </a:lvl3pPr>
            <a:lvl4pPr marL="1367387" indent="0">
              <a:buNone/>
              <a:defRPr sz="900"/>
            </a:lvl4pPr>
            <a:lvl5pPr marL="1823190" indent="0">
              <a:buNone/>
              <a:defRPr sz="900"/>
            </a:lvl5pPr>
            <a:lvl6pPr marL="2278986" indent="0">
              <a:buNone/>
              <a:defRPr sz="900"/>
            </a:lvl6pPr>
            <a:lvl7pPr marL="2734783" indent="0">
              <a:buNone/>
              <a:defRPr sz="900"/>
            </a:lvl7pPr>
            <a:lvl8pPr marL="3190583" indent="0">
              <a:buNone/>
              <a:defRPr sz="900"/>
            </a:lvl8pPr>
            <a:lvl9pPr marL="364637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E176C-BCF0-47E3-A78C-268A13C22C03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53FCB-78CE-4655-9767-E82535C637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87363" y="298450"/>
            <a:ext cx="8782050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8" tIns="45579" rIns="91158" bIns="4557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87363" y="1739900"/>
            <a:ext cx="8782050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58" tIns="45579" rIns="91158" bIns="455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7363" y="6908800"/>
            <a:ext cx="2276475" cy="396875"/>
          </a:xfrm>
          <a:prstGeom prst="rect">
            <a:avLst/>
          </a:prstGeom>
        </p:spPr>
        <p:txBody>
          <a:bodyPr vert="horz" lIns="91158" tIns="45579" rIns="91158" bIns="4557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D08D106-8D82-4FFD-A543-E524DDE8DBB7}" type="datetime1">
              <a:rPr lang="ru-RU" smtClean="0"/>
              <a:pPr>
                <a:defRPr/>
              </a:pPr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33750" y="6908800"/>
            <a:ext cx="3089275" cy="396875"/>
          </a:xfrm>
          <a:prstGeom prst="rect">
            <a:avLst/>
          </a:prstGeom>
        </p:spPr>
        <p:txBody>
          <a:bodyPr vert="horz" lIns="91158" tIns="45579" rIns="91158" bIns="4557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2938" y="6908800"/>
            <a:ext cx="2276475" cy="396875"/>
          </a:xfrm>
          <a:prstGeom prst="rect">
            <a:avLst/>
          </a:prstGeom>
        </p:spPr>
        <p:txBody>
          <a:bodyPr vert="horz" lIns="91158" tIns="45579" rIns="91158" bIns="45579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EDEDAF-B132-4AA0-872C-4DF8C8FBFF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579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159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6738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319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36550" indent="-3365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660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063" indent="-2222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0675" indent="-2222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288" indent="-2222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6886" indent="-227892" algn="l" defTabSz="9115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688" indent="-227892" algn="l" defTabSz="9115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485" indent="-227892" algn="l" defTabSz="9115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4284" indent="-227892" algn="l" defTabSz="9115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5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91" algn="l" defTabSz="9115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596" algn="l" defTabSz="9115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387" algn="l" defTabSz="9115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190" algn="l" defTabSz="9115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986" algn="l" defTabSz="9115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783" algn="l" defTabSz="9115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583" algn="l" defTabSz="9115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379" algn="l" defTabSz="9115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regulation.gov.ru/p/96163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B547EC92AD7AD0CE490AB83EFA4F2DF5DB2A10E190F0438CA4BCBDB6BECE2515DDFD103B24E8795BFF77BBBEFC3C028493251D67E5CEi1J" TargetMode="External"/><Relationship Id="rId2" Type="http://schemas.openxmlformats.org/officeDocument/2006/relationships/hyperlink" Target="consultantplus://offline/ref=B547EC92AD7AD0CE490AB83EFA4F2DF5DA2216EC91F0438CA4BCBDB6BECE2515DDFD103227E17209A938BAE2BA6D118797251E67FAEBFEA2CDi2J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hyperlink" Target="consultantplus://offline/ref=B547EC92AD7AD0CE490AB83EFA4F2DF5DB2A10E190F0438CA4BCBDB6BECE2515DDFD103B23E1795BFF77BBBEFC3C028493251D67E5CEi1J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0.xml"/><Relationship Id="rId5" Type="http://schemas.openxmlformats.org/officeDocument/2006/relationships/image" Target="../media/image7.jpeg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8305" y="488262"/>
            <a:ext cx="838473" cy="1000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0"/>
          <p:cNvSpPr txBox="1">
            <a:spLocks noChangeArrowheads="1"/>
          </p:cNvSpPr>
          <p:nvPr/>
        </p:nvSpPr>
        <p:spPr bwMode="auto">
          <a:xfrm>
            <a:off x="2134295" y="1475136"/>
            <a:ext cx="5754599" cy="791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335" tIns="49167" rIns="98335" bIns="49167">
            <a:spAutoFit/>
          </a:bodyPr>
          <a:lstStyle/>
          <a:p>
            <a:pPr algn="ctr"/>
            <a:r>
              <a:rPr lang="ru-RU" sz="1500" dirty="0">
                <a:latin typeface="Trebuchet MS" pitchFamily="34" charset="0"/>
              </a:rPr>
              <a:t>Межрегиональное управление </a:t>
            </a:r>
          </a:p>
          <a:p>
            <a:pPr algn="ctr"/>
            <a:r>
              <a:rPr lang="ru-RU" sz="1500" dirty="0">
                <a:latin typeface="Trebuchet MS" pitchFamily="34" charset="0"/>
              </a:rPr>
              <a:t>Федеральной службы по регулированию алкогольного рынка </a:t>
            </a:r>
          </a:p>
          <a:p>
            <a:pPr algn="ctr"/>
            <a:r>
              <a:rPr lang="ru-RU" sz="1500" dirty="0">
                <a:latin typeface="Trebuchet MS" pitchFamily="34" charset="0"/>
              </a:rPr>
              <a:t>по Уральскому федеральному округу</a:t>
            </a:r>
            <a:endParaRPr lang="ru-RU" sz="1500" dirty="0">
              <a:solidFill>
                <a:srgbClr val="595959"/>
              </a:solidFill>
              <a:latin typeface="Trebuchet MS" pitchFamily="34" charset="0"/>
            </a:endParaRPr>
          </a:p>
        </p:txBody>
      </p:sp>
      <p:sp>
        <p:nvSpPr>
          <p:cNvPr id="2052" name="TextBox 52"/>
          <p:cNvSpPr txBox="1">
            <a:spLocks noChangeArrowheads="1"/>
          </p:cNvSpPr>
          <p:nvPr/>
        </p:nvSpPr>
        <p:spPr bwMode="auto">
          <a:xfrm>
            <a:off x="4039916" y="6754565"/>
            <a:ext cx="1849684" cy="49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335" tIns="49167" rIns="98335" bIns="49167">
            <a:spAutoFit/>
          </a:bodyPr>
          <a:lstStyle/>
          <a:p>
            <a:pPr algn="ctr"/>
            <a:r>
              <a:rPr lang="ru-RU" sz="1300" dirty="0" smtClean="0">
                <a:solidFill>
                  <a:srgbClr val="595959"/>
                </a:solidFill>
                <a:latin typeface="Trebuchet MS" pitchFamily="34" charset="0"/>
              </a:rPr>
              <a:t>Екатеринбург, </a:t>
            </a:r>
            <a:endParaRPr lang="ru-RU" sz="1300" dirty="0">
              <a:solidFill>
                <a:srgbClr val="595959"/>
              </a:solidFill>
              <a:latin typeface="Trebuchet MS" pitchFamily="34" charset="0"/>
            </a:endParaRPr>
          </a:p>
          <a:p>
            <a:pPr algn="ctr"/>
            <a:r>
              <a:rPr lang="ru-RU" sz="1300" dirty="0" smtClean="0">
                <a:solidFill>
                  <a:srgbClr val="595959"/>
                </a:solidFill>
                <a:latin typeface="Trebuchet MS" pitchFamily="34" charset="0"/>
              </a:rPr>
              <a:t>10 декабря 2019 </a:t>
            </a:r>
            <a:r>
              <a:rPr lang="ru-RU" sz="1300" dirty="0">
                <a:solidFill>
                  <a:srgbClr val="595959"/>
                </a:solidFill>
                <a:latin typeface="Trebuchet MS" pitchFamily="34" charset="0"/>
              </a:rPr>
              <a:t>года</a:t>
            </a:r>
          </a:p>
        </p:txBody>
      </p:sp>
      <p:sp>
        <p:nvSpPr>
          <p:cNvPr id="2053" name="TextBox 53"/>
          <p:cNvSpPr txBox="1">
            <a:spLocks noChangeArrowheads="1"/>
          </p:cNvSpPr>
          <p:nvPr/>
        </p:nvSpPr>
        <p:spPr bwMode="auto">
          <a:xfrm>
            <a:off x="0" y="3228045"/>
            <a:ext cx="9756775" cy="1576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335" tIns="49167" rIns="98335" bIns="49167">
            <a:spAutoFit/>
          </a:bodyPr>
          <a:lstStyle/>
          <a:p>
            <a:pPr algn="ctr">
              <a:defRPr/>
            </a:pPr>
            <a:r>
              <a:rPr lang="ru-RU" sz="2200" dirty="0" smtClean="0">
                <a:solidFill>
                  <a:srgbClr val="595959"/>
                </a:solidFill>
                <a:latin typeface="Trebuchet MS" pitchFamily="34" charset="0"/>
              </a:rPr>
              <a:t>«</a:t>
            </a:r>
            <a:r>
              <a:rPr lang="ru-RU" sz="2400" dirty="0" smtClean="0">
                <a:latin typeface="Trebuchet MS" pitchFamily="34" charset="0"/>
              </a:rPr>
              <a:t>Результаты правоприменительной практики в               контрольно-надзорной деятельности в сфере производства и оборота этилового спирта, алкогольной и спиртосодержащей продукции за 11 месяцев 2019 года</a:t>
            </a:r>
            <a:r>
              <a:rPr lang="ru-RU" sz="2200" dirty="0" smtClean="0">
                <a:solidFill>
                  <a:srgbClr val="595959"/>
                </a:solidFill>
                <a:latin typeface="Trebuchet MS" pitchFamily="34" charset="0"/>
              </a:rPr>
              <a:t>»</a:t>
            </a:r>
            <a:endParaRPr lang="ru-RU" sz="2200" dirty="0">
              <a:solidFill>
                <a:srgbClr val="595959"/>
              </a:solidFill>
              <a:latin typeface="Trebuchet MS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C2A9A-E1BB-4754-B3CD-8DA9F12F4342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9" name="Заголовок 8"/>
          <p:cNvSpPr txBox="1">
            <a:spLocks/>
          </p:cNvSpPr>
          <p:nvPr/>
        </p:nvSpPr>
        <p:spPr>
          <a:xfrm>
            <a:off x="306355" y="154756"/>
            <a:ext cx="9072626" cy="6429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rebuchet MS" pitchFamily="34" charset="0"/>
                <a:cs typeface="Times New Roman" pitchFamily="18" charset="0"/>
              </a:rPr>
              <a:t>Результаты межведомственного взаимодействия с органами МВД России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06356" y="940574"/>
          <a:ext cx="3929089" cy="2357454"/>
        </p:xfrm>
        <a:graphic>
          <a:graphicData uri="http://schemas.openxmlformats.org/drawingml/2006/table">
            <a:tbl>
              <a:tblPr/>
              <a:tblGrid>
                <a:gridCol w="1594413"/>
                <a:gridCol w="2334676"/>
              </a:tblGrid>
              <a:tr h="2357454"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Мероприятия совместно с  ГУ МВД России по Свердловской области </a:t>
                      </a:r>
                    </a:p>
                    <a:p>
                      <a:pPr algn="ctr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  <a:p>
                      <a:pPr algn="ctr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  <a:p>
                      <a:pPr algn="ctr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  <a:p>
                      <a:pPr algn="ctr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  <a:p>
                      <a:pPr algn="ctr" fontAlgn="b"/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 фактов незаконного производства алкогольной продукции и 6 нелегальных складов в ходе которых изъято из незаконного оборота 39 305 декалитров, 678 448 единиц предметов и оборудования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449495" y="3512342"/>
            <a:ext cx="435771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0000"/>
                </a:solidFill>
                <a:latin typeface="Trebuchet MS" pitchFamily="34" charset="0"/>
                <a:cs typeface="+mn-cs"/>
              </a:rPr>
              <a:t>Взаимодействие с ГУ МВД России по </a:t>
            </a:r>
            <a:r>
              <a:rPr lang="ru-RU" sz="1400" b="1" dirty="0" smtClean="0">
                <a:solidFill>
                  <a:srgbClr val="000000"/>
                </a:solidFill>
                <a:latin typeface="Trebuchet MS" pitchFamily="34" charset="0"/>
              </a:rPr>
              <a:t>Свердлов</a:t>
            </a:r>
            <a:r>
              <a:rPr lang="ru-RU" sz="1400" b="1" dirty="0" smtClean="0">
                <a:solidFill>
                  <a:srgbClr val="000000"/>
                </a:solidFill>
                <a:latin typeface="Trebuchet MS" pitchFamily="34" charset="0"/>
                <a:cs typeface="+mn-cs"/>
              </a:rPr>
              <a:t>ской области</a:t>
            </a:r>
            <a:endParaRPr lang="ru-RU" sz="1400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06355" y="4226722"/>
          <a:ext cx="4336344" cy="273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8172"/>
                <a:gridCol w="21681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Изъято из нелегального</a:t>
                      </a:r>
                      <a:r>
                        <a:rPr lang="ru-RU" sz="1400" baseline="0" dirty="0" smtClean="0">
                          <a:latin typeface="Trebuchet MS" pitchFamily="34" charset="0"/>
                        </a:rPr>
                        <a:t> производства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10 цехов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rebuchet MS" pitchFamily="34" charset="0"/>
                        </a:rPr>
                        <a:t>Спирт,дал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2428,75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Алкогольная </a:t>
                      </a:r>
                      <a:r>
                        <a:rPr lang="ru-RU" sz="1400" dirty="0" err="1" smtClean="0">
                          <a:latin typeface="Trebuchet MS" pitchFamily="34" charset="0"/>
                        </a:rPr>
                        <a:t>продукция,дал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12435,11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rebuchet MS" pitchFamily="34" charset="0"/>
                        </a:rPr>
                        <a:t>ССНП,дал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6427,95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Оборудование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118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Предметы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678340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5021263" y="4226722"/>
          <a:ext cx="4336344" cy="177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8172"/>
                <a:gridCol w="21681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Изъято из нелегального</a:t>
                      </a:r>
                      <a:r>
                        <a:rPr lang="ru-RU" sz="1400" baseline="0" dirty="0" smtClean="0">
                          <a:latin typeface="Trebuchet MS" pitchFamily="34" charset="0"/>
                        </a:rPr>
                        <a:t> оборота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6 складов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rebuchet MS" pitchFamily="34" charset="0"/>
                        </a:rPr>
                        <a:t>Спирт,дал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15616,82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Алкогольная </a:t>
                      </a:r>
                      <a:r>
                        <a:rPr lang="ru-RU" sz="1400" dirty="0" err="1" smtClean="0">
                          <a:latin typeface="Trebuchet MS" pitchFamily="34" charset="0"/>
                        </a:rPr>
                        <a:t>продукция,дал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2382,26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rebuchet MS" pitchFamily="34" charset="0"/>
                        </a:rPr>
                        <a:t>ССНП,дал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rebuchet MS" pitchFamily="34" charset="0"/>
                        </a:rPr>
                        <a:t>14,11</a:t>
                      </a:r>
                      <a:endParaRPr lang="ru-RU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" name="Рисунок 17" descr="IMG_20190624_1554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78321" y="1297764"/>
            <a:ext cx="2381265" cy="1785949"/>
          </a:xfrm>
          <a:prstGeom prst="rect">
            <a:avLst/>
          </a:prstGeom>
        </p:spPr>
      </p:pic>
      <p:pic>
        <p:nvPicPr>
          <p:cNvPr id="20" name="Рисунок 19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7213" y="1369202"/>
            <a:ext cx="2794019" cy="157163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3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592899" y="4798226"/>
            <a:ext cx="2643206" cy="230980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231" y="369070"/>
            <a:ext cx="8782050" cy="571504"/>
          </a:xfrm>
        </p:spPr>
        <p:txBody>
          <a:bodyPr/>
          <a:lstStyle/>
          <a:p>
            <a:r>
              <a:rPr lang="ru-RU" sz="2000" dirty="0" smtClean="0">
                <a:latin typeface="Trebuchet MS" pitchFamily="34" charset="0"/>
                <a:cs typeface="Times New Roman" pitchFamily="18" charset="0"/>
              </a:rPr>
              <a:t>Меры, направленные на повышение эффективности пресечения незаконного оборота этилового спирта, алкогольной и спиртосодержащей продукции</a:t>
            </a:r>
            <a:endParaRPr lang="ru-RU" sz="2000" dirty="0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5" name="Рисунок 4" descr="48__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5775" y="1012012"/>
            <a:ext cx="2500330" cy="19288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4917" y="1297764"/>
            <a:ext cx="6357982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err="1" smtClean="0">
                <a:latin typeface="Trebuchet MS" pitchFamily="34" charset="0"/>
              </a:rPr>
              <a:t>Росалкогольрегулированием</a:t>
            </a:r>
            <a:r>
              <a:rPr lang="ru-RU" sz="1400" dirty="0" smtClean="0">
                <a:latin typeface="Trebuchet MS" pitchFamily="34" charset="0"/>
              </a:rPr>
              <a:t> в рамках реализации полномочий на досудебную блокировку сайтов заблокировано </a:t>
            </a:r>
            <a:r>
              <a:rPr lang="ru-RU" sz="1400" b="1" dirty="0" smtClean="0">
                <a:latin typeface="Trebuchet MS" pitchFamily="34" charset="0"/>
              </a:rPr>
              <a:t>более 6000 сайтов</a:t>
            </a:r>
            <a:r>
              <a:rPr lang="ru-RU" sz="1400" dirty="0" smtClean="0">
                <a:latin typeface="Trebuchet MS" pitchFamily="34" charset="0"/>
              </a:rPr>
              <a:t>, содержащей предложения о розничной продаже дистанционным способом алкогольной продукции. На территории округа выявлено 41 правонарушение, вынесено 14 постановлений о назначении наказания в виде административного штрафа.</a:t>
            </a:r>
            <a:endParaRPr lang="ru-RU" sz="1400" dirty="0">
              <a:latin typeface="Trebuchet MS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78189" y="3012276"/>
            <a:ext cx="5857916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МРУ </a:t>
            </a:r>
            <a:r>
              <a:rPr lang="ru-RU" sz="1400" dirty="0" err="1" smtClean="0">
                <a:latin typeface="Trebuchet MS" pitchFamily="34" charset="0"/>
              </a:rPr>
              <a:t>Росалкогольрегулирования</a:t>
            </a:r>
            <a:r>
              <a:rPr lang="ru-RU" sz="1400" dirty="0" smtClean="0">
                <a:latin typeface="Trebuchet MS" pitchFamily="34" charset="0"/>
              </a:rPr>
              <a:t> по </a:t>
            </a:r>
            <a:r>
              <a:rPr lang="ru-RU" sz="1400" dirty="0" err="1" smtClean="0">
                <a:latin typeface="Trebuchet MS" pitchFamily="34" charset="0"/>
              </a:rPr>
              <a:t>УрФО</a:t>
            </a:r>
            <a:r>
              <a:rPr lang="ru-RU" sz="1400" dirty="0" smtClean="0">
                <a:latin typeface="Trebuchet MS" pitchFamily="34" charset="0"/>
              </a:rPr>
              <a:t>  усиливает меры по пресечению нелегального оборота этилового спирта в виде </a:t>
            </a:r>
            <a:r>
              <a:rPr lang="ru-RU" sz="1400" dirty="0" err="1" smtClean="0">
                <a:latin typeface="Trebuchet MS" pitchFamily="34" charset="0"/>
              </a:rPr>
              <a:t>фармсубстанции</a:t>
            </a:r>
            <a:r>
              <a:rPr lang="ru-RU" sz="1400" dirty="0" smtClean="0">
                <a:latin typeface="Trebuchet MS" pitchFamily="34" charset="0"/>
              </a:rPr>
              <a:t>. </a:t>
            </a:r>
          </a:p>
        </p:txBody>
      </p:sp>
      <p:pic>
        <p:nvPicPr>
          <p:cNvPr id="9" name="Picture 4" descr="\\10.10.35.127\Media\08 Отдел\2010-2019 АРХИВ ЗНАЧИМЫХ МЕРОПРИЯТИЙ  !!!! привет от Насти!!!!!!!!!!!!!!!!!!!!!!!!!!!\2019\66 Содействие Значимое Екатеринбург, ул. Луганская 16.08.2019\Фото по мероприятию 16.08.2019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355" y="2797962"/>
            <a:ext cx="2857520" cy="203598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378189" y="3798094"/>
            <a:ext cx="5857916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В рамках мер по ужесточению ответственности за незаконный оборот медицинского спирта, алкогольной и спиртосодержащей продукции изымается перевозящий его транспорт и емкости для перевозки. </a:t>
            </a:r>
          </a:p>
        </p:txBody>
      </p:sp>
      <p:sp>
        <p:nvSpPr>
          <p:cNvPr id="12" name="TextBox 11"/>
          <p:cNvSpPr txBox="1"/>
          <p:nvPr/>
        </p:nvSpPr>
        <p:spPr>
          <a:xfrm rot="9670272" flipV="1">
            <a:off x="6779486" y="5432098"/>
            <a:ext cx="2264432" cy="646331"/>
          </a:xfrm>
          <a:prstGeom prst="rect">
            <a:avLst/>
          </a:prstGeom>
          <a:noFill/>
          <a:ln w="57150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ПОДЛЕЖИТ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ИЗЪЯТИЮ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35313" y="5012540"/>
            <a:ext cx="3214710" cy="2031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latin typeface="Trebuchet MS" pitchFamily="34" charset="0"/>
              </a:rPr>
              <a:t>Повышение  эффективности мероприятий без взаимодействия с юридическими лицами, направленных на снижение роста правонарушений в сфере производства пива, пивных напитков, сидра, </a:t>
            </a:r>
            <a:r>
              <a:rPr lang="ru-RU" sz="1400" dirty="0" err="1" smtClean="0">
                <a:latin typeface="Trebuchet MS" pitchFamily="34" charset="0"/>
              </a:rPr>
              <a:t>пуаре</a:t>
            </a:r>
            <a:r>
              <a:rPr lang="ru-RU" sz="1400" dirty="0" smtClean="0">
                <a:latin typeface="Trebuchet MS" pitchFamily="34" charset="0"/>
              </a:rPr>
              <a:t> и медовухи. Проведено 130 мероприятий по Свердловской области.</a:t>
            </a:r>
            <a:endParaRPr lang="ru-RU" sz="1400" dirty="0">
              <a:latin typeface="Trebuchet MS" pitchFamily="34" charset="0"/>
            </a:endParaRPr>
          </a:p>
        </p:txBody>
      </p:sp>
      <p:pic>
        <p:nvPicPr>
          <p:cNvPr id="1027" name="Picture 3" descr="\\10.10.35.127\Media\08 Отдел\2010-2019 АРХИВ ЗНАЧИМЫХ МЕРОПРИЯТИЙ  !!!! привет от Насти!!!!!!!!!!!!!!!!!!!!!!!!!!!\2019\Пиво, пивные напитки\66 Пиво Значимое ООО Пилот 13.02.2019\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6355" y="4941102"/>
            <a:ext cx="2873270" cy="21550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/>
        </p:nvGraphicFramePr>
        <p:xfrm>
          <a:off x="5259514" y="854005"/>
          <a:ext cx="4192394" cy="271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81093" y="854006"/>
            <a:ext cx="4725971" cy="240761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98335" tIns="49167" rIns="98335" bIns="49167">
            <a:spAutoFit/>
          </a:bodyPr>
          <a:lstStyle/>
          <a:p>
            <a:pPr indent="385827" algn="just"/>
            <a:r>
              <a:rPr lang="ru-RU" sz="1500" dirty="0"/>
              <a:t>За 2019 год МРУ и судами вынесено 250 постановлений о назначении административного наказания в виде административного штрафа, что на 37,3% меньше чем в 2018 году. </a:t>
            </a:r>
            <a:endParaRPr lang="ru-RU" sz="1500" dirty="0" smtClean="0"/>
          </a:p>
          <a:p>
            <a:pPr indent="385827" algn="just"/>
            <a:r>
              <a:rPr lang="ru-RU" sz="1500" dirty="0" smtClean="0"/>
              <a:t>При этом в 2019 году выросло, количество вынесенных МРУ и судами постановлений о замене административного штрафа на ПРЕДУПРЕЖДЕНИЕ. </a:t>
            </a:r>
          </a:p>
          <a:p>
            <a:pPr indent="385827" algn="just"/>
            <a:r>
              <a:rPr lang="ru-RU" sz="1500" dirty="0" smtClean="0"/>
              <a:t>Доля ПРЕДУПРЕЖДЕНИЙ от общего количества вынесенных постановлений в 2019 году составила 49,59%.</a:t>
            </a:r>
            <a:endParaRPr lang="ru-RU" sz="1500" dirty="0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5259514" y="3881935"/>
          <a:ext cx="4192394" cy="2717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381093" y="3493739"/>
          <a:ext cx="4725971" cy="3105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34917" y="154756"/>
            <a:ext cx="9375717" cy="6055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327" tIns="49163" rIns="98327" bIns="49163" rtlCol="0" anchor="ctr"/>
          <a:lstStyle/>
          <a:p>
            <a:r>
              <a:rPr lang="ru-RU" b="1" dirty="0">
                <a:solidFill>
                  <a:srgbClr val="4472C4">
                    <a:lumMod val="75000"/>
                  </a:srgbClr>
                </a:solidFill>
                <a:latin typeface="Trebuchet MS" pitchFamily="34" charset="0"/>
                <a:cs typeface="Times New Roman" panose="02020603050405020304" pitchFamily="18" charset="0"/>
              </a:rPr>
              <a:t>Результаты контрольных </a:t>
            </a:r>
            <a:r>
              <a:rPr lang="ru-RU" b="1" dirty="0" smtClean="0">
                <a:solidFill>
                  <a:srgbClr val="4472C4">
                    <a:lumMod val="75000"/>
                  </a:srgbClr>
                </a:solidFill>
                <a:latin typeface="Trebuchet MS" pitchFamily="34" charset="0"/>
                <a:cs typeface="Times New Roman" panose="02020603050405020304" pitchFamily="18" charset="0"/>
              </a:rPr>
              <a:t>мероприятий на территории Свердловской области</a:t>
            </a:r>
            <a:endParaRPr lang="ru-RU" b="1" dirty="0">
              <a:solidFill>
                <a:schemeClr val="accent5">
                  <a:lumMod val="60000"/>
                  <a:lumOff val="40000"/>
                </a:schemeClr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2"/>
          <p:cNvSpPr>
            <a:spLocks noChangeArrowheads="1"/>
          </p:cNvSpPr>
          <p:nvPr/>
        </p:nvSpPr>
        <p:spPr bwMode="auto">
          <a:xfrm>
            <a:off x="0" y="0"/>
            <a:ext cx="198655" cy="376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8335" tIns="49167" rIns="98335" bIns="49167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63479" y="297632"/>
            <a:ext cx="9593296" cy="6429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8335" tIns="49167" rIns="98335" bIns="49167"/>
          <a:lstStyle/>
          <a:p>
            <a:pPr algn="ctr">
              <a:defRPr/>
            </a:pPr>
            <a:r>
              <a:rPr lang="ru-RU" sz="1600" b="1" dirty="0">
                <a:latin typeface="Trebuchet MS" pitchFamily="34" charset="0"/>
                <a:ea typeface="+mj-ea"/>
                <a:cs typeface="Times New Roman" pitchFamily="18" charset="0"/>
              </a:rPr>
              <a:t>Наиболее часто выявляемые нарушения порядка учета объемов оборота алкогольной продукции.</a:t>
            </a:r>
            <a:r>
              <a:rPr lang="ru-RU" sz="1700" b="1" dirty="0"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7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1700" dirty="0"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20"/>
          <p:cNvGrpSpPr/>
          <p:nvPr/>
        </p:nvGrpSpPr>
        <p:grpSpPr>
          <a:xfrm>
            <a:off x="314687" y="1440640"/>
            <a:ext cx="9442088" cy="4827001"/>
            <a:chOff x="163479" y="1083450"/>
            <a:chExt cx="9442088" cy="4827001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77793" y="1797830"/>
              <a:ext cx="7300642" cy="62628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Несоответствие сведений, зафиксированных в ЕГАИС, информации, содержащейся в первичных учетных документах</a:t>
              </a:r>
              <a:endParaRPr lang="ru-RU" sz="15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163479" y="1083450"/>
              <a:ext cx="7298948" cy="62628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Нарушение сроков фиксации в ЕГАИС сведений об объемах оборота алкогольной продукции</a:t>
              </a: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734983" y="2512210"/>
              <a:ext cx="7298948" cy="62628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Несоответствие сведений, зафиксированных в ЕГАИС, фактическому наличию алкогольной продукции на складе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520801" y="3940970"/>
              <a:ext cx="7298948" cy="62628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Нефиксация в ЕГАИС хозяйственных операций (акты списания, возвраты, иные операции) 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949429" y="4655350"/>
              <a:ext cx="7298948" cy="703924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Нефиксация  в ЕГАИС индивидуальными предпринимателями продаж пива , пивных напитков, сидра, пуарэ, медовухи , путем списания 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306619" y="5441168"/>
              <a:ext cx="7298948" cy="469283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Неподтверждение ТТН (факта закупки алкогольной продукции) получателем 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092173" y="3226590"/>
              <a:ext cx="7298948" cy="62628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68755" indent="-368755" algn="ctr">
                <a:defRPr/>
              </a:pPr>
              <a:r>
                <a:rPr lang="ru-RU" sz="1500" b="1" dirty="0"/>
                <a:t>Фиксация в ЕГАИС сведений, не подтвержденных первичными учетными документами </a:t>
              </a: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669" y="369070"/>
            <a:ext cx="8782050" cy="71438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  <a:latin typeface="Trebuchet MS" pitchFamily="34" charset="0"/>
              </a:rPr>
              <a:t>Некачественные пивные напитки </a:t>
            </a:r>
            <a:endParaRPr lang="ru-RU" sz="2800" dirty="0">
              <a:solidFill>
                <a:schemeClr val="tx1"/>
              </a:solidFill>
              <a:latin typeface="Trebuchet MS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63545" y="1154888"/>
            <a:ext cx="4714908" cy="157163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Санкции предусмотрены: ч.1 ст. 14.43. </a:t>
            </a:r>
            <a:r>
              <a:rPr lang="ru-RU" sz="1300" b="1" dirty="0" err="1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КоАП</a:t>
            </a:r>
            <a:r>
              <a:rPr lang="ru-RU" sz="1300" b="1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РФ</a:t>
            </a:r>
            <a:r>
              <a:rPr lang="ru-RU" sz="13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«нарушение продавцом  требований  технических регламентов или подлежащих применению до дня вступления в силу соответствующих технических регламентов обязательных требований к продукции либо к продукции и связанными с требованиями к продукции процессам, в том числе, реализации.</a:t>
            </a:r>
            <a:endParaRPr lang="ru-RU" sz="1300" dirty="0">
              <a:solidFill>
                <a:schemeClr val="tx1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3545" y="2726524"/>
            <a:ext cx="4714908" cy="93610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r>
              <a:rPr lang="ru-RU" sz="1300" b="1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Субъектом</a:t>
            </a:r>
            <a:r>
              <a:rPr lang="ru-RU" sz="13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правонарушения является лицо, ответственное за соблюдение установленных правил и норм, в частности  субъектом правонарушения может быть изготовитель и продавец;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35445" y="3869532"/>
            <a:ext cx="5357850" cy="17145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300" b="1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Объективную</a:t>
            </a:r>
            <a:r>
              <a:rPr lang="ru-RU" sz="13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сторону данного правонарушения составляют действия (бездействия), нарушающие установленные требования технических регламентов или обязательных требований к продукции, либо к продукции и связанным с требованиями к продукции процессам, в том числе, реализации, соответствующие целям защиты жизни или здоровая граждан, предупреждения действий в заблуждение приобретателей, в том числе потребителей;</a:t>
            </a:r>
            <a:endParaRPr lang="ru-RU" sz="1300" b="1" dirty="0">
              <a:solidFill>
                <a:schemeClr val="tx1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35445" y="5584044"/>
            <a:ext cx="5357850" cy="157163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Санкции</a:t>
            </a:r>
          </a:p>
          <a:p>
            <a:pPr algn="ctr">
              <a:defRPr/>
            </a:pPr>
            <a:r>
              <a:rPr lang="en-US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Административный штраф на должностных лиц - от </a:t>
            </a:r>
            <a:r>
              <a:rPr lang="en-US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10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до </a:t>
            </a:r>
            <a:r>
              <a:rPr lang="en-US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20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тысяч рублей,</a:t>
            </a:r>
          </a:p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на лиц, осуществляющих предпринимательскую деятельность без образования юридического лица, - от </a:t>
            </a:r>
            <a:r>
              <a:rPr lang="en-US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20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до </a:t>
            </a:r>
            <a:r>
              <a:rPr lang="en-US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30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тысяч рублей; </a:t>
            </a:r>
          </a:p>
          <a:p>
            <a:pPr algn="ctr">
              <a:defRPr/>
            </a:pP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на юридических лиц - от </a:t>
            </a:r>
            <a:r>
              <a:rPr lang="en-US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100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 до </a:t>
            </a:r>
            <a:r>
              <a:rPr lang="en-US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300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itchFamily="18" charset="0"/>
              </a:rPr>
              <a:t>тысяч рублей.</a:t>
            </a:r>
            <a:endParaRPr lang="ru-RU" sz="1400" dirty="0">
              <a:solidFill>
                <a:schemeClr val="tx1"/>
              </a:solidFill>
              <a:latin typeface="Trebuchet MS" pitchFamily="34" charset="0"/>
              <a:cs typeface="Times New Roman" pitchFamily="18" charset="0"/>
            </a:endParaRPr>
          </a:p>
        </p:txBody>
      </p:sp>
      <p:pic>
        <p:nvPicPr>
          <p:cNvPr id="12" name="Рисунок 11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55" y="4012408"/>
            <a:ext cx="3857653" cy="2893239"/>
          </a:xfrm>
          <a:prstGeom prst="rect">
            <a:avLst/>
          </a:prstGeom>
        </p:spPr>
      </p:pic>
      <p:pic>
        <p:nvPicPr>
          <p:cNvPr id="14" name="Рисунок 13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92767" y="1154888"/>
            <a:ext cx="3500462" cy="2625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20669" y="154757"/>
            <a:ext cx="8715436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lvl="0" algn="ctr"/>
            <a:r>
              <a:rPr lang="ru-RU" sz="1600" b="1" spc="50" dirty="0" smtClean="0">
                <a:ln w="11430"/>
                <a:solidFill>
                  <a:schemeClr val="tx1"/>
                </a:solidFill>
                <a:latin typeface="Trebuchet MS" pitchFamily="34" charset="0"/>
                <a:cs typeface="Arial" pitchFamily="34" charset="0"/>
              </a:rPr>
              <a:t>Меры, которые необходимо предпринять для недопущения совершения административного правонарушения, ответственность за которое предусмотрена ч. 1 ст.14.43 </a:t>
            </a:r>
            <a:r>
              <a:rPr lang="ru-RU" sz="1600" b="1" spc="50" dirty="0" err="1" smtClean="0">
                <a:ln w="11430"/>
                <a:solidFill>
                  <a:schemeClr val="tx1"/>
                </a:solidFill>
                <a:latin typeface="Trebuchet MS" pitchFamily="34" charset="0"/>
                <a:cs typeface="Arial" pitchFamily="34" charset="0"/>
              </a:rPr>
              <a:t>КоАП</a:t>
            </a:r>
            <a:r>
              <a:rPr lang="ru-RU" sz="1600" b="1" spc="50" dirty="0" smtClean="0">
                <a:ln w="11430"/>
                <a:solidFill>
                  <a:schemeClr val="tx1"/>
                </a:solidFill>
                <a:latin typeface="Trebuchet MS" pitchFamily="34" charset="0"/>
                <a:cs typeface="Arial" pitchFamily="34" charset="0"/>
              </a:rPr>
              <a:t> РФ:</a:t>
            </a:r>
          </a:p>
          <a:p>
            <a:pPr lvl="0" algn="ctr"/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64073" y="2012144"/>
            <a:ext cx="4643470" cy="394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rebuchet MS" pitchFamily="34" charset="0"/>
              </a:rPr>
              <a:t> -Осмотр и визуальная оценка продукции;</a:t>
            </a:r>
          </a:p>
          <a:p>
            <a:pPr algn="ctr"/>
            <a:endParaRPr lang="ru-RU" sz="1400" b="1" dirty="0" smtClean="0">
              <a:latin typeface="Trebuchet MS" pitchFamily="34" charset="0"/>
            </a:endParaRPr>
          </a:p>
          <a:p>
            <a:pPr algn="ctr"/>
            <a:r>
              <a:rPr lang="ru-RU" sz="1400" b="1" dirty="0" smtClean="0">
                <a:latin typeface="Trebuchet MS" pitchFamily="34" charset="0"/>
              </a:rPr>
              <a:t>-анализ сопроводительных документов (декларации о соответствии, ТИ, ТУ, удостоверения качества и безопасности, ТТН), в том числе на их соответствие ГОСТ Р 55292-2012;</a:t>
            </a:r>
          </a:p>
          <a:p>
            <a:pPr algn="ctr"/>
            <a:endParaRPr lang="ru-RU" sz="1400" b="1" dirty="0" smtClean="0">
              <a:latin typeface="Trebuchet MS" pitchFamily="34" charset="0"/>
            </a:endParaRPr>
          </a:p>
          <a:p>
            <a:pPr algn="ctr">
              <a:buFontTx/>
              <a:buChar char="-"/>
            </a:pPr>
            <a:r>
              <a:rPr lang="ru-RU" sz="1400" b="1" dirty="0" smtClean="0">
                <a:latin typeface="Trebuchet MS" pitchFamily="34" charset="0"/>
              </a:rPr>
              <a:t>анализ информации, содержащейся в ФРАП;</a:t>
            </a:r>
          </a:p>
          <a:p>
            <a:pPr algn="ctr">
              <a:buFontTx/>
              <a:buChar char="-"/>
            </a:pPr>
            <a:endParaRPr lang="ru-RU" sz="1400" b="1" dirty="0" smtClean="0">
              <a:latin typeface="Trebuchet MS" pitchFamily="34" charset="0"/>
            </a:endParaRPr>
          </a:p>
          <a:p>
            <a:pPr algn="ctr">
              <a:buFontTx/>
              <a:buChar char="-"/>
            </a:pPr>
            <a:r>
              <a:rPr lang="ru-RU" sz="1400" b="1" dirty="0" smtClean="0">
                <a:latin typeface="Trebuchet MS" pitchFamily="34" charset="0"/>
              </a:rPr>
              <a:t>анализ информации, размещенной в открытом доступе в ЕГРЮЛ;</a:t>
            </a:r>
          </a:p>
          <a:p>
            <a:pPr algn="ctr"/>
            <a:endParaRPr lang="ru-RU" sz="1400" b="1" dirty="0" smtClean="0">
              <a:latin typeface="Trebuchet MS" pitchFamily="34" charset="0"/>
            </a:endParaRPr>
          </a:p>
          <a:p>
            <a:pPr algn="ctr">
              <a:buFontTx/>
              <a:buChar char="-"/>
            </a:pPr>
            <a:r>
              <a:rPr lang="ru-RU" sz="1400" b="1" dirty="0" smtClean="0">
                <a:latin typeface="Trebuchet MS" pitchFamily="34" charset="0"/>
              </a:rPr>
              <a:t>анализ  информации, размещенной на официальном сайте   </a:t>
            </a:r>
            <a:r>
              <a:rPr lang="ru-RU" sz="1400" b="1" dirty="0" err="1" smtClean="0">
                <a:latin typeface="Trebuchet MS" pitchFamily="34" charset="0"/>
              </a:rPr>
              <a:t>Росалкогольрегулированием</a:t>
            </a:r>
            <a:r>
              <a:rPr lang="ru-RU" sz="1400" b="1" dirty="0" smtClean="0">
                <a:latin typeface="Trebuchet MS" pitchFamily="34" charset="0"/>
              </a:rPr>
              <a:t> в сети Интернет.</a:t>
            </a:r>
          </a:p>
          <a:p>
            <a:pPr algn="ctr">
              <a:buFontTx/>
              <a:buChar char="-"/>
            </a:pPr>
            <a:endParaRPr lang="ru-RU" sz="1400" b="1" dirty="0" smtClean="0">
              <a:latin typeface="Trebuchet MS" pitchFamily="34" charset="0"/>
            </a:endParaRPr>
          </a:p>
          <a:p>
            <a:endParaRPr lang="ru-RU" sz="1400" dirty="0" smtClean="0">
              <a:latin typeface="Trebuchet MS" pitchFamily="34" charset="0"/>
            </a:endParaRPr>
          </a:p>
          <a:p>
            <a:pPr lvl="0" algn="ctr" defTabSz="711200">
              <a:lnSpc>
                <a:spcPct val="90000"/>
              </a:lnSpc>
              <a:spcAft>
                <a:spcPct val="35000"/>
              </a:spcAft>
            </a:pPr>
            <a:endParaRPr lang="ru-RU" sz="1400" b="1" i="1" dirty="0">
              <a:latin typeface="Trebuchet MS" pitchFamily="34" charset="0"/>
            </a:endParaRPr>
          </a:p>
        </p:txBody>
      </p:sp>
      <p:pic>
        <p:nvPicPr>
          <p:cNvPr id="11" name="Рисунок 10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6421" y="1369202"/>
            <a:ext cx="3500462" cy="2625347"/>
          </a:xfrm>
          <a:prstGeom prst="rect">
            <a:avLst/>
          </a:prstGeom>
        </p:spPr>
      </p:pic>
      <p:pic>
        <p:nvPicPr>
          <p:cNvPr id="13" name="Рисунок 12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421" y="4012408"/>
            <a:ext cx="3524274" cy="2643206"/>
          </a:xfrm>
          <a:prstGeom prst="rect">
            <a:avLst/>
          </a:prstGeom>
        </p:spPr>
      </p:pic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152450" y="6521651"/>
            <a:ext cx="5171382" cy="920712"/>
            <a:chOff x="224397" y="5849957"/>
            <a:chExt cx="6462389" cy="1042653"/>
          </a:xfrm>
        </p:grpSpPr>
        <p:pic>
          <p:nvPicPr>
            <p:cNvPr id="8" name="Рисунок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24397" y="5849957"/>
              <a:ext cx="752113" cy="813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891175" y="5951554"/>
              <a:ext cx="5795611" cy="9410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200" dirty="0">
                  <a:latin typeface="Trebuchet MS" pitchFamily="34" charset="0"/>
                </a:rPr>
                <a:t>Межрегиональное управление </a:t>
              </a:r>
            </a:p>
            <a:p>
              <a:pPr>
                <a:defRPr/>
              </a:pPr>
              <a:r>
                <a:rPr lang="ru-RU" sz="1200" dirty="0">
                  <a:latin typeface="Trebuchet MS" pitchFamily="34" charset="0"/>
                </a:rPr>
                <a:t>Федеральной службы по регулированию алкогольного рынка </a:t>
              </a:r>
            </a:p>
            <a:p>
              <a:pPr>
                <a:defRPr/>
              </a:pPr>
              <a:r>
                <a:rPr lang="ru-RU" sz="1200" dirty="0">
                  <a:latin typeface="Trebuchet MS" pitchFamily="34" charset="0"/>
                </a:rPr>
                <a:t>по Уральскому федеральному округу</a:t>
              </a:r>
              <a:endParaRPr lang="ru-RU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Trebuchet MS" pitchFamily="34" charset="0"/>
                <a:cs typeface="Arial" panose="020B0604020202020204" pitchFamily="34" charset="0"/>
              </a:endParaRPr>
            </a:p>
            <a:p>
              <a:pPr algn="ctr">
                <a:defRPr/>
              </a:pPr>
              <a:endParaRPr lang="ru-RU" sz="1200" dirty="0">
                <a:solidFill>
                  <a:srgbClr val="E7E6E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986428" y="6641250"/>
              <a:ext cx="5334218" cy="195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14708" y="461885"/>
            <a:ext cx="9066357" cy="376289"/>
          </a:xfrm>
          <a:prstGeom prst="rect">
            <a:avLst/>
          </a:prstGeom>
        </p:spPr>
        <p:txBody>
          <a:bodyPr wrap="square" lIns="98330" tIns="49165" rIns="98330" bIns="49165">
            <a:spAutoFit/>
          </a:bodyPr>
          <a:lstStyle/>
          <a:p>
            <a:pPr algn="ctr"/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3479" y="297632"/>
            <a:ext cx="9286940" cy="71484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8335" tIns="49167" rIns="98335" bIns="49167" rtlCol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rebuchet MS" pitchFamily="34" charset="0"/>
                <a:cs typeface="Times New Roman" pitchFamily="18" charset="0"/>
              </a:rPr>
              <a:t>Памятка по соблюдению установленных минимальных цен на алкогольную продукцию</a:t>
            </a:r>
            <a:endParaRPr lang="ru-RU" sz="2000" b="1" dirty="0">
              <a:solidFill>
                <a:prstClr val="black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3479" y="1083450"/>
            <a:ext cx="4797409" cy="93029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5384CD"/>
            </a:solidFill>
          </a:ln>
        </p:spPr>
        <p:txBody>
          <a:bodyPr wrap="square" lIns="98335" tIns="49167" rIns="98335" bIns="49167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Приказ Министерства Финансов Российской Федерации от 11 мая 2016 г. № 58н                             (в ред. от 14.12.2018)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92701" y="1083450"/>
            <a:ext cx="4381074" cy="93029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5384CD"/>
            </a:solidFill>
          </a:ln>
        </p:spPr>
        <p:txBody>
          <a:bodyPr wrap="square" lIns="98335" tIns="49167" rIns="98335" bIns="49167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Приказ Министерства Финансов Российской Федерации от 27 апреля 2016 г. № 55н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234917" y="2226458"/>
            <a:ext cx="9221407" cy="4153754"/>
            <a:chOff x="306355" y="2655086"/>
            <a:chExt cx="9078531" cy="4153754"/>
          </a:xfrm>
        </p:grpSpPr>
        <p:sp>
          <p:nvSpPr>
            <p:cNvPr id="38" name="TextBox 37"/>
            <p:cNvSpPr txBox="1"/>
            <p:nvPr/>
          </p:nvSpPr>
          <p:spPr>
            <a:xfrm>
              <a:off x="449231" y="2655086"/>
              <a:ext cx="2286760" cy="93029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Закупка алкогольной продукции от производителя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950089" y="2655086"/>
              <a:ext cx="2286760" cy="93029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Розничная продажа алкогольной продукции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06355" y="3798094"/>
              <a:ext cx="2651465" cy="653292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181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06355" y="4583912"/>
              <a:ext cx="2643206" cy="6532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329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6355" y="5369730"/>
              <a:ext cx="2643206" cy="653292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239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06355" y="6155548"/>
              <a:ext cx="2643206" cy="65329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Шампанское </a:t>
              </a:r>
            </a:p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115 руб. за 0,75 л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807213" y="3798094"/>
              <a:ext cx="2577673" cy="653292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  <a:endPara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215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807213" y="4583912"/>
              <a:ext cx="2571768" cy="6532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388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807213" y="5369730"/>
              <a:ext cx="2571768" cy="653292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 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307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807213" y="6155548"/>
              <a:ext cx="2571768" cy="65329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Шампанское </a:t>
              </a:r>
            </a:p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164 руб. за 0,75 л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735379" y="2655086"/>
              <a:ext cx="2286760" cy="930291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Закупка и поставки алкогольной продукции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521065" y="4583912"/>
              <a:ext cx="2714644" cy="6532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338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521065" y="5369730"/>
              <a:ext cx="2714644" cy="653292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</a:t>
              </a: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250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521065" y="6155548"/>
              <a:ext cx="2714644" cy="65329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Шампанское </a:t>
              </a:r>
            </a:p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133 руб. за 0,75 л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521065" y="3798094"/>
              <a:ext cx="2681267" cy="653292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  <a:endPara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186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4"/>
          <p:cNvGrpSpPr>
            <a:grpSpLocks/>
          </p:cNvGrpSpPr>
          <p:nvPr/>
        </p:nvGrpSpPr>
        <p:grpSpPr bwMode="auto">
          <a:xfrm>
            <a:off x="152450" y="6521654"/>
            <a:ext cx="4878387" cy="718491"/>
            <a:chOff x="224397" y="5849957"/>
            <a:chExt cx="6096249" cy="813649"/>
          </a:xfrm>
          <a:solidFill>
            <a:schemeClr val="accent6">
              <a:lumMod val="20000"/>
              <a:lumOff val="80000"/>
            </a:schemeClr>
          </a:solidFill>
        </p:grpSpPr>
        <p:pic>
          <p:nvPicPr>
            <p:cNvPr id="27" name="Рисунок 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4397" y="5849957"/>
              <a:ext cx="752113" cy="81364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TextBox 27"/>
            <p:cNvSpPr txBox="1"/>
            <p:nvPr/>
          </p:nvSpPr>
          <p:spPr>
            <a:xfrm>
              <a:off x="891175" y="5951554"/>
              <a:ext cx="3928644" cy="66222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latin typeface="Trebuchet MS" pitchFamily="34" charset="0"/>
                  <a:cs typeface="+mn-cs"/>
                </a:rPr>
                <a:t>Межрегиональное управление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latin typeface="Trebuchet MS" pitchFamily="34" charset="0"/>
                  <a:cs typeface="+mn-cs"/>
                </a:rPr>
                <a:t>Федеральной службы по регулированию алкогольного рынка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latin typeface="Trebuchet MS" pitchFamily="34" charset="0"/>
                  <a:cs typeface="+mn-cs"/>
                </a:rPr>
                <a:t>по Уральскому федеральному округу</a:t>
              </a:r>
              <a:endParaRPr lang="ru-RU" sz="800" dirty="0">
                <a:solidFill>
                  <a:prstClr val="black">
                    <a:lumMod val="65000"/>
                    <a:lumOff val="35000"/>
                  </a:prstClr>
                </a:solidFill>
                <a:latin typeface="Trebuchet MS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dirty="0">
                <a:solidFill>
                  <a:srgbClr val="E7E6E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986428" y="6641250"/>
              <a:ext cx="5334218" cy="1953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756258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D5B71-828C-4FF7-A560-EC5998375F43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34983" y="440508"/>
            <a:ext cx="8715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Проект</a:t>
            </a:r>
            <a:r>
              <a:rPr lang="ru-RU" dirty="0" smtClean="0"/>
              <a:t> о новых минимальных ценах на </a:t>
            </a:r>
            <a:r>
              <a:rPr lang="ru-RU" smtClean="0"/>
              <a:t>алкогольную продукцию на 2020 год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7793" y="869137"/>
            <a:ext cx="878687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rebuchet MS" pitchFamily="34" charset="0"/>
              </a:rPr>
              <a:t>Публичное обсуждение проходит </a:t>
            </a:r>
            <a:r>
              <a:rPr lang="ru-RU" sz="1600" b="1" u="sng" dirty="0" smtClean="0">
                <a:latin typeface="Trebuchet MS" pitchFamily="34" charset="0"/>
              </a:rPr>
              <a:t>проект</a:t>
            </a:r>
            <a:r>
              <a:rPr lang="ru-RU" sz="1600" dirty="0" smtClean="0">
                <a:latin typeface="Trebuchet MS" pitchFamily="34" charset="0"/>
              </a:rPr>
              <a:t> о новых минимальных ценах на алкоголь крепостью свыше 28%, который закупают (кроме импорта), поставляют (кроме экспорта), а также продают в розницу. Приведем примеры планируемого изменения цен за 0,5 литра готовой продукции.</a:t>
            </a:r>
            <a:r>
              <a:rPr lang="en-US" sz="1600" i="1" dirty="0" smtClean="0"/>
              <a:t> </a:t>
            </a:r>
            <a:r>
              <a:rPr lang="en-US" sz="1600" i="1" dirty="0" smtClean="0">
                <a:hlinkClick r:id="rId2"/>
              </a:rPr>
              <a:t>https://regulation.gov.ru/p/96163</a:t>
            </a:r>
            <a:r>
              <a:rPr lang="ru-RU" sz="1600" i="1" dirty="0" smtClean="0"/>
              <a:t> (Проект приказа Министерства финансов)</a:t>
            </a:r>
          </a:p>
          <a:p>
            <a:pPr algn="just"/>
            <a:endParaRPr lang="en-US" i="1" dirty="0" smtClean="0"/>
          </a:p>
          <a:p>
            <a:pPr algn="just"/>
            <a:endParaRPr lang="ru-RU" dirty="0" smtClean="0">
              <a:latin typeface="Trebuchet MS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34917" y="2940838"/>
            <a:ext cx="9221407" cy="3367936"/>
            <a:chOff x="306355" y="2655086"/>
            <a:chExt cx="9078531" cy="3367936"/>
          </a:xfrm>
        </p:grpSpPr>
        <p:sp>
          <p:nvSpPr>
            <p:cNvPr id="6" name="TextBox 5"/>
            <p:cNvSpPr txBox="1"/>
            <p:nvPr/>
          </p:nvSpPr>
          <p:spPr>
            <a:xfrm>
              <a:off x="449231" y="2655086"/>
              <a:ext cx="2286760" cy="93029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Закупка алкогольной продукции от производителя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950089" y="2655086"/>
              <a:ext cx="2286760" cy="93029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Розничная продажа алкогольной продукции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6355" y="3798094"/>
              <a:ext cx="2651465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193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6355" y="4583912"/>
              <a:ext cx="2643206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342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6355" y="5369730"/>
              <a:ext cx="2643206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249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807213" y="3798094"/>
              <a:ext cx="2577673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  <a:endPara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230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07213" y="4583912"/>
              <a:ext cx="2571768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433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07213" y="5369730"/>
              <a:ext cx="2571768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315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35379" y="2655086"/>
              <a:ext cx="2286760" cy="93029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Закупка и поставки алкогольной продукции</a:t>
              </a:r>
              <a:endPara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21065" y="4583912"/>
              <a:ext cx="2714644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Коньяк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359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21065" y="5369730"/>
              <a:ext cx="2714644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Бренди </a:t>
              </a: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261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521065" y="3798094"/>
              <a:ext cx="2681267" cy="65329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8335" tIns="49167" rIns="98335" bIns="49167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Водка (от 38 до 40 %) </a:t>
              </a:r>
              <a:endPara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199</a:t>
              </a:r>
              <a:r>
                <a:rPr lang="ru-RU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руб. за 0,5 л</a:t>
              </a:r>
              <a:endPara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0669" y="869136"/>
            <a:ext cx="8786874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С 1 января 2019 года вступили в силу изменения, внесенные Федеральным </a:t>
            </a:r>
            <a:r>
              <a:rPr lang="ru-RU" sz="1400" dirty="0" smtClean="0">
                <a:latin typeface="Trebuchet MS" pitchFamily="34" charset="0"/>
                <a:hlinkClick r:id="rId2"/>
              </a:rPr>
              <a:t>законом</a:t>
            </a:r>
            <a:r>
              <a:rPr lang="ru-RU" sz="1400" dirty="0" smtClean="0">
                <a:latin typeface="Trebuchet MS" pitchFamily="34" charset="0"/>
              </a:rPr>
              <a:t> от 28.12.2017                      № 433-ФЗ в </a:t>
            </a:r>
            <a:r>
              <a:rPr lang="ru-RU" sz="1400" dirty="0" smtClean="0">
                <a:latin typeface="Trebuchet MS" pitchFamily="34" charset="0"/>
                <a:hlinkClick r:id="rId3"/>
              </a:rPr>
              <a:t>подпункт 7 пункта 9 статьи 19</a:t>
            </a:r>
            <a:r>
              <a:rPr lang="ru-RU" sz="1400" dirty="0" smtClean="0">
                <a:latin typeface="Trebuchet MS" pitchFamily="34" charset="0"/>
              </a:rPr>
              <a:t> и </a:t>
            </a:r>
            <a:r>
              <a:rPr lang="ru-RU" sz="1400" dirty="0" smtClean="0">
                <a:latin typeface="Trebuchet MS" pitchFamily="34" charset="0"/>
                <a:hlinkClick r:id="rId4"/>
              </a:rPr>
              <a:t>абзац двенадцатый пункта 1 статьи 20</a:t>
            </a:r>
            <a:r>
              <a:rPr lang="ru-RU" sz="1400" dirty="0" smtClean="0">
                <a:latin typeface="Trebuchet MS" pitchFamily="34" charset="0"/>
              </a:rPr>
              <a:t> Федерального закона № 171-ФЗ.</a:t>
            </a:r>
            <a:endParaRPr lang="ru-RU" sz="1400" dirty="0">
              <a:latin typeface="Trebuchet MS" pitchFamily="34" charset="0"/>
            </a:endParaRPr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163479" y="6596063"/>
            <a:ext cx="4754563" cy="857250"/>
            <a:chOff x="224397" y="5849957"/>
            <a:chExt cx="6339677" cy="1055056"/>
          </a:xfrm>
        </p:grpSpPr>
        <p:pic>
          <p:nvPicPr>
            <p:cNvPr id="8" name="Рисунок 5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24397" y="5849957"/>
              <a:ext cx="752113" cy="813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891175" y="5951555"/>
              <a:ext cx="5672899" cy="9534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dirty="0">
                  <a:latin typeface="Trebuchet MS" pitchFamily="34" charset="0"/>
                  <a:cs typeface="+mn-cs"/>
                </a:rPr>
                <a:t>Межрегиональное управление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dirty="0">
                  <a:latin typeface="Trebuchet MS" pitchFamily="34" charset="0"/>
                  <a:cs typeface="+mn-cs"/>
                </a:rPr>
                <a:t>Федеральной службы по регулированию алкогольного рынка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dirty="0">
                  <a:latin typeface="Trebuchet MS" pitchFamily="34" charset="0"/>
                  <a:cs typeface="+mn-cs"/>
                </a:rPr>
                <a:t>по Уральскому федеральному округу</a:t>
              </a:r>
              <a:endParaRPr lang="ru-RU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Trebuchet MS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138" dirty="0">
                <a:solidFill>
                  <a:srgbClr val="E7E6E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986428" y="6641250"/>
              <a:ext cx="5334218" cy="195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520669" y="369070"/>
            <a:ext cx="8786874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Trebuchet MS" pitchFamily="34" charset="0"/>
              </a:rPr>
              <a:t>Последствия неуплаты административного штрафа</a:t>
            </a:r>
            <a:endParaRPr lang="ru-RU" b="1" dirty="0">
              <a:latin typeface="Trebuchet MS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0669" y="1726392"/>
            <a:ext cx="8786874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Так, для отказа в выдаче лицензии на производство и оборот этилового спирта, алкогольной и спиртосодержащей продукции является, наличие не уплаченного </a:t>
            </a:r>
            <a:r>
              <a:rPr lang="ru-RU" sz="1400" b="1" dirty="0" smtClean="0">
                <a:latin typeface="Trebuchet MS" pitchFamily="34" charset="0"/>
              </a:rPr>
              <a:t>по данным Государственной информационной системы о государственных и муниципальных платежах</a:t>
            </a:r>
            <a:r>
              <a:rPr lang="ru-RU" sz="1400" dirty="0" smtClean="0">
                <a:latin typeface="Trebuchet MS" pitchFamily="34" charset="0"/>
              </a:rPr>
              <a:t> административного штрафа</a:t>
            </a:r>
            <a:endParaRPr lang="ru-RU" sz="1400" dirty="0">
              <a:latin typeface="Trebuchet MS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669" y="2797962"/>
            <a:ext cx="8786874" cy="1600438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Также, неуплата лицензиатом по данным Государственной информационной системы о государственных и муниципальных платежах в установленный срок административного штрафа, является основанием для приостановления действия лицензии на производство и оборот этилового спирта, алкогольной и спиртосодержащей продукции приостанавливается решением лицензирующего органа на основании материалов, представленных органами, осуществляющими контроль и надзор за соблюдением настоящего Федерального закона, а также по инициативе самого лицензирующего органа в пределах его компетенции.</a:t>
            </a:r>
            <a:endParaRPr lang="ru-RU" sz="1400" dirty="0">
              <a:latin typeface="Trebuchet MS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0669" y="4512474"/>
            <a:ext cx="8786874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В соответствии с Кодексом Российской Федерации об административных правонарушениях административный штраф должен быть уплачен в полном размере </a:t>
            </a:r>
            <a:r>
              <a:rPr lang="ru-RU" sz="1400" b="1" u="sng" dirty="0" smtClean="0">
                <a:latin typeface="Trebuchet MS" pitchFamily="34" charset="0"/>
              </a:rPr>
              <a:t>лицом</a:t>
            </a:r>
            <a:r>
              <a:rPr lang="ru-RU" sz="1400" dirty="0" smtClean="0">
                <a:latin typeface="Trebuchet MS" pitchFamily="34" charset="0"/>
              </a:rPr>
              <a:t>, </a:t>
            </a:r>
            <a:r>
              <a:rPr lang="ru-RU" sz="1400" b="1" u="sng" dirty="0" smtClean="0">
                <a:latin typeface="Trebuchet MS" pitchFamily="34" charset="0"/>
              </a:rPr>
              <a:t>привлеченным к административной ответственности</a:t>
            </a:r>
            <a:r>
              <a:rPr lang="ru-RU" sz="1400" dirty="0" smtClean="0">
                <a:latin typeface="Trebuchet MS" pitchFamily="34" charset="0"/>
              </a:rPr>
              <a:t>, </a:t>
            </a:r>
            <a:r>
              <a:rPr lang="ru-RU" sz="1400" b="1" dirty="0" smtClean="0">
                <a:latin typeface="Trebuchet MS" pitchFamily="34" charset="0"/>
              </a:rPr>
              <a:t>не позднее шестидесяти дней (60 дней)</a:t>
            </a:r>
            <a:r>
              <a:rPr lang="ru-RU" sz="1400" dirty="0" smtClean="0">
                <a:latin typeface="Trebuchet MS" pitchFamily="34" charset="0"/>
              </a:rPr>
              <a:t> </a:t>
            </a:r>
            <a:r>
              <a:rPr lang="ru-RU" sz="1400" b="1" dirty="0" smtClean="0">
                <a:latin typeface="Trebuchet MS" pitchFamily="34" charset="0"/>
              </a:rPr>
              <a:t>со дня вступления</a:t>
            </a:r>
            <a:r>
              <a:rPr lang="ru-RU" sz="1400" dirty="0" smtClean="0">
                <a:latin typeface="Trebuchet MS" pitchFamily="34" charset="0"/>
              </a:rPr>
              <a:t> </a:t>
            </a:r>
            <a:r>
              <a:rPr lang="ru-RU" sz="1400" b="1" dirty="0" smtClean="0">
                <a:latin typeface="Trebuchet MS" pitchFamily="34" charset="0"/>
              </a:rPr>
              <a:t>постановления</a:t>
            </a:r>
            <a:r>
              <a:rPr lang="ru-RU" sz="1400" dirty="0" smtClean="0">
                <a:latin typeface="Trebuchet MS" pitchFamily="34" charset="0"/>
              </a:rPr>
              <a:t> о наложении административного штрафа </a:t>
            </a:r>
            <a:r>
              <a:rPr lang="ru-RU" sz="1400" b="1" dirty="0" smtClean="0">
                <a:latin typeface="Trebuchet MS" pitchFamily="34" charset="0"/>
              </a:rPr>
              <a:t>в законную силу.</a:t>
            </a:r>
            <a:endParaRPr lang="ru-RU" sz="1400" dirty="0">
              <a:latin typeface="Trebuchet MS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0669" y="5512606"/>
            <a:ext cx="8786874" cy="9541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ОБРАЩАЕМ внимание, что в случае перечисления денежных средств третьими лицами за лицо, привлеченное к административной ответственности, обязательство по уплате административного штрафа не может считаться исполненным (Письмо Министерства финансов Российской Федерации от 30 декабря 2015 года № 02-08-10/77621).</a:t>
            </a:r>
            <a:endParaRPr lang="ru-RU" sz="1400" dirty="0">
              <a:latin typeface="Trebuchet MS" pitchFamily="34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Содержимое 5"/>
          <p:cNvSpPr>
            <a:spLocks noGrp="1"/>
          </p:cNvSpPr>
          <p:nvPr>
            <p:ph idx="1"/>
          </p:nvPr>
        </p:nvSpPr>
        <p:spPr>
          <a:xfrm>
            <a:off x="485775" y="3151188"/>
            <a:ext cx="8782050" cy="3506787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500" smtClean="0">
                <a:latin typeface="Trebuchet MS" pitchFamily="34" charset="0"/>
              </a:rPr>
              <a:t>Спасибо за внимание</a:t>
            </a:r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163479" y="6596063"/>
            <a:ext cx="4754563" cy="857250"/>
            <a:chOff x="224397" y="5849957"/>
            <a:chExt cx="6339677" cy="1055056"/>
          </a:xfrm>
        </p:grpSpPr>
        <p:pic>
          <p:nvPicPr>
            <p:cNvPr id="5" name="Рисунок 5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4397" y="5849957"/>
              <a:ext cx="752113" cy="813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891175" y="5951555"/>
              <a:ext cx="5672899" cy="9534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dirty="0">
                  <a:latin typeface="Trebuchet MS" pitchFamily="34" charset="0"/>
                  <a:cs typeface="+mn-cs"/>
                </a:rPr>
                <a:t>Межрегиональное управление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dirty="0">
                  <a:latin typeface="Trebuchet MS" pitchFamily="34" charset="0"/>
                  <a:cs typeface="+mn-cs"/>
                </a:rPr>
                <a:t>Федеральной службы по регулированию алкогольного рынка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100" dirty="0">
                  <a:latin typeface="Trebuchet MS" pitchFamily="34" charset="0"/>
                  <a:cs typeface="+mn-cs"/>
                </a:rPr>
                <a:t>по Уральскому федеральному округу</a:t>
              </a:r>
              <a:endParaRPr lang="ru-RU" sz="1100" dirty="0">
                <a:solidFill>
                  <a:prstClr val="black">
                    <a:lumMod val="65000"/>
                    <a:lumOff val="35000"/>
                  </a:prstClr>
                </a:solidFill>
                <a:latin typeface="Trebuchet MS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138" dirty="0">
                <a:solidFill>
                  <a:srgbClr val="E7E6E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986428" y="6641250"/>
              <a:ext cx="5334218" cy="195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ACD8B-CFAE-42F6-9390-59B3D9CFC552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orelin-YE\Desktop\imgonline-com-ua-Transparent-backgr-WqKcIQxgc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66301" cy="746283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92107" y="583384"/>
            <a:ext cx="835824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ПОКАЗАТЕЛЬ ДЕЯТЕЛЬНОСТИ СЛУЖБЫ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92107" y="1154888"/>
            <a:ext cx="8501122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Снижение разницы между объемом потребления алкогольной продукции на душу населения и объемом легальных розничных продаж алкогольной продукции на душу населения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092569" y="2369334"/>
            <a:ext cx="2071702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2018 год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164403" y="2369334"/>
            <a:ext cx="2286016" cy="11079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Потребление алкогольной продукции</a:t>
            </a:r>
          </a:p>
          <a:p>
            <a:r>
              <a:rPr lang="ru-RU" sz="1200" i="1" dirty="0" smtClean="0"/>
              <a:t>По данным Минздрава России</a:t>
            </a:r>
            <a:endParaRPr lang="ru-RU" sz="1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164271" y="4298160"/>
            <a:ext cx="857256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9,5 л*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3449627" y="3583780"/>
            <a:ext cx="857256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3,0 л*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2107" y="5869796"/>
            <a:ext cx="300039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200" i="1" dirty="0" smtClean="0"/>
              <a:t>По данным </a:t>
            </a:r>
            <a:r>
              <a:rPr lang="ru-RU" sz="1200" i="1" dirty="0" err="1" smtClean="0"/>
              <a:t>Росалкогольрегулирования</a:t>
            </a:r>
            <a:r>
              <a:rPr lang="ru-RU" sz="1200" i="1" dirty="0" smtClean="0"/>
              <a:t> </a:t>
            </a:r>
          </a:p>
          <a:p>
            <a:endParaRPr lang="ru-RU" sz="1200" dirty="0" smtClean="0"/>
          </a:p>
          <a:p>
            <a:r>
              <a:rPr lang="ru-RU" sz="1200" i="1" dirty="0" smtClean="0"/>
              <a:t>*В этиловом эквиваленте</a:t>
            </a:r>
            <a:endParaRPr lang="ru-RU" sz="1200" i="1" dirty="0"/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152450" y="6521654"/>
            <a:ext cx="4878387" cy="718491"/>
            <a:chOff x="224397" y="5849957"/>
            <a:chExt cx="6096249" cy="813649"/>
          </a:xfrm>
          <a:solidFill>
            <a:schemeClr val="accent6">
              <a:lumMod val="20000"/>
              <a:lumOff val="80000"/>
            </a:schemeClr>
          </a:solidFill>
        </p:grpSpPr>
        <p:pic>
          <p:nvPicPr>
            <p:cNvPr id="19" name="Рисунок 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4397" y="5849957"/>
              <a:ext cx="752113" cy="81364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891175" y="5951554"/>
              <a:ext cx="3928644" cy="66222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latin typeface="Trebuchet MS" pitchFamily="34" charset="0"/>
                  <a:cs typeface="+mn-cs"/>
                </a:rPr>
                <a:t>Межрегиональное управление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latin typeface="Trebuchet MS" pitchFamily="34" charset="0"/>
                  <a:cs typeface="+mn-cs"/>
                </a:rPr>
                <a:t>Федеральной службы по регулированию алкогольного рынка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800" dirty="0">
                  <a:latin typeface="Trebuchet MS" pitchFamily="34" charset="0"/>
                  <a:cs typeface="+mn-cs"/>
                </a:rPr>
                <a:t>по Уральскому федеральному округу</a:t>
              </a:r>
              <a:endParaRPr lang="ru-RU" sz="800" dirty="0">
                <a:solidFill>
                  <a:prstClr val="black">
                    <a:lumMod val="65000"/>
                    <a:lumOff val="35000"/>
                  </a:prstClr>
                </a:solidFill>
                <a:latin typeface="Trebuchet MS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800" dirty="0">
                <a:solidFill>
                  <a:srgbClr val="E7E6E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986428" y="6641250"/>
              <a:ext cx="5334218" cy="1953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2560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8"/>
          <p:cNvGrpSpPr/>
          <p:nvPr/>
        </p:nvGrpSpPr>
        <p:grpSpPr>
          <a:xfrm>
            <a:off x="5235577" y="5441168"/>
            <a:ext cx="3214710" cy="1052934"/>
            <a:chOff x="0" y="226194"/>
            <a:chExt cx="1425751" cy="1052934"/>
          </a:xfrm>
        </p:grpSpPr>
        <p:grpSp>
          <p:nvGrpSpPr>
            <p:cNvPr id="3" name="Группа 64"/>
            <p:cNvGrpSpPr/>
            <p:nvPr/>
          </p:nvGrpSpPr>
          <p:grpSpPr>
            <a:xfrm>
              <a:off x="0" y="226194"/>
              <a:ext cx="823767" cy="1052934"/>
              <a:chOff x="0" y="4441036"/>
              <a:chExt cx="823767" cy="1052934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0" y="5155416"/>
                <a:ext cx="7858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Trebuchet MS" pitchFamily="34" charset="0"/>
                  </a:rPr>
                  <a:t>9 месяцев 2017</a:t>
                </a:r>
                <a:endParaRPr lang="ru-RU" sz="1600" b="1" dirty="0">
                  <a:latin typeface="Trebuchet MS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0" y="4798226"/>
                <a:ext cx="79208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Trebuchet MS" pitchFamily="34" charset="0"/>
                  </a:rPr>
                  <a:t>9 месяцев 2018</a:t>
                </a:r>
                <a:endParaRPr lang="ru-RU" sz="1600" b="1" dirty="0">
                  <a:latin typeface="Trebuchet MS" pitchFamily="34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0" y="4441036"/>
                <a:ext cx="8237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latin typeface="Trebuchet MS" pitchFamily="34" charset="0"/>
                  </a:rPr>
                  <a:t>9 месяцев 2019</a:t>
                </a:r>
                <a:endParaRPr lang="ru-RU" sz="1600" b="1" dirty="0">
                  <a:latin typeface="Trebuchet MS" pitchFamily="34" charset="0"/>
                </a:endParaRPr>
              </a:p>
            </p:txBody>
          </p:sp>
        </p:grpSp>
        <p:sp>
          <p:nvSpPr>
            <p:cNvPr id="41" name="Прямоугольник 40"/>
            <p:cNvSpPr/>
            <p:nvPr/>
          </p:nvSpPr>
          <p:spPr>
            <a:xfrm>
              <a:off x="855451" y="297632"/>
              <a:ext cx="570300" cy="2143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855451" y="654822"/>
              <a:ext cx="570300" cy="214314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855451" y="1012012"/>
              <a:ext cx="570300" cy="214314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521197" y="1369202"/>
            <a:ext cx="485778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  <a:cs typeface="Arial" pitchFamily="34" charset="0"/>
              </a:rPr>
              <a:t>Прирост розничных продаж алкогольной продукции по данным ЕГАИС к предыдущему году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234917" y="1369203"/>
          <a:ext cx="4074199" cy="5841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4907"/>
                <a:gridCol w="1059292"/>
              </a:tblGrid>
              <a:tr h="680313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ИНФОРМАЦИЯ </a:t>
                      </a:r>
                    </a:p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О КОНТРОЛЬНОЙ РАБОТЕ                   МРУ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Росалкогольрегулирования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 по </a:t>
                      </a:r>
                      <a:r>
                        <a:rPr lang="ru-RU" sz="1200" b="1" dirty="0" err="1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УрФО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 в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 Свердловской области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11 месяцев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2019 года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50730"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dirty="0" smtClean="0">
                        <a:latin typeface="Trebuchet MS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rebuchet MS" pitchFamily="34" charset="0"/>
                          <a:cs typeface="Arial" pitchFamily="34" charset="0"/>
                        </a:rPr>
                        <a:t>Контрольные</a:t>
                      </a:r>
                      <a:r>
                        <a:rPr lang="ru-RU" sz="1400" b="0" baseline="0" dirty="0" smtClean="0">
                          <a:latin typeface="Trebuchet MS" pitchFamily="34" charset="0"/>
                          <a:cs typeface="Arial" pitchFamily="34" charset="0"/>
                        </a:rPr>
                        <a:t> проверки</a:t>
                      </a:r>
                      <a:endParaRPr lang="ru-RU" sz="1400" b="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296</a:t>
                      </a:r>
                      <a:endParaRPr lang="ru-RU" sz="140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9642"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rebuchet MS" pitchFamily="34" charset="0"/>
                          <a:cs typeface="Arial" pitchFamily="34" charset="0"/>
                        </a:rPr>
                        <a:t>Проверок с нарушениями</a:t>
                      </a:r>
                      <a:endParaRPr lang="ru-RU" sz="1400" b="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276</a:t>
                      </a:r>
                      <a:endParaRPr lang="ru-RU" sz="140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0730"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rebuchet MS" pitchFamily="34" charset="0"/>
                          <a:cs typeface="Arial" pitchFamily="34" charset="0"/>
                        </a:rPr>
                        <a:t>Выявлено правонарушений</a:t>
                      </a:r>
                      <a:endParaRPr lang="ru-RU" sz="1400" b="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294</a:t>
                      </a:r>
                      <a:endParaRPr lang="ru-RU" sz="140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0730"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rebuchet MS" pitchFamily="34" charset="0"/>
                          <a:cs typeface="Arial" pitchFamily="34" charset="0"/>
                        </a:rPr>
                        <a:t>Составлено</a:t>
                      </a:r>
                      <a:r>
                        <a:rPr lang="ru-RU" sz="1400" b="0" baseline="0" dirty="0" smtClean="0">
                          <a:latin typeface="Trebuchet MS" pitchFamily="34" charset="0"/>
                          <a:cs typeface="Arial" pitchFamily="34" charset="0"/>
                        </a:rPr>
                        <a:t> протоколов</a:t>
                      </a:r>
                      <a:endParaRPr lang="ru-RU" sz="1400" b="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322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77501"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rebuchet MS" pitchFamily="34" charset="0"/>
                          <a:cs typeface="Arial" pitchFamily="34" charset="0"/>
                        </a:rPr>
                        <a:t>Количество постановлений о привлечение к административной ответственности (без учета ст. 20.25 </a:t>
                      </a:r>
                      <a:r>
                        <a:rPr lang="ru-RU" sz="1400" b="0" dirty="0" err="1" smtClean="0">
                          <a:latin typeface="Trebuchet MS" pitchFamily="34" charset="0"/>
                          <a:cs typeface="Arial" pitchFamily="34" charset="0"/>
                        </a:rPr>
                        <a:t>КоАП</a:t>
                      </a:r>
                      <a:r>
                        <a:rPr lang="ru-RU" sz="1400" b="0" dirty="0" smtClean="0">
                          <a:latin typeface="Trebuchet MS" pitchFamily="34" charset="0"/>
                          <a:cs typeface="Arial" pitchFamily="34" charset="0"/>
                        </a:rPr>
                        <a:t> РФ)</a:t>
                      </a:r>
                      <a:endParaRPr lang="ru-RU" sz="1400" b="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308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0730"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rebuchet MS" pitchFamily="34" charset="0"/>
                          <a:cs typeface="Arial" pitchFamily="34" charset="0"/>
                        </a:rPr>
                        <a:t>Сумма наложенных штрафов, тыс.руб.</a:t>
                      </a:r>
                      <a:endParaRPr lang="ru-RU" sz="1400" b="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2281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70730"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 smtClean="0">
                          <a:latin typeface="Trebuchet MS" pitchFamily="34" charset="0"/>
                          <a:cs typeface="Arial" pitchFamily="34" charset="0"/>
                        </a:rPr>
                        <a:t>Мероприятия по контролю без взаимодействия</a:t>
                      </a:r>
                      <a:endParaRPr lang="ru-RU" sz="1400" b="0" i="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346</a:t>
                      </a:r>
                      <a:endParaRPr lang="ru-RU" sz="140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2438"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 smtClean="0">
                          <a:latin typeface="Trebuchet MS" pitchFamily="34" charset="0"/>
                          <a:cs typeface="Arial" pitchFamily="34" charset="0"/>
                        </a:rPr>
                        <a:t>Вынесено предостережений</a:t>
                      </a:r>
                      <a:endParaRPr lang="ru-RU" sz="1400" b="0" i="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191</a:t>
                      </a:r>
                      <a:endParaRPr lang="ru-RU" sz="1400" b="0" i="0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2438">
                <a:tc>
                  <a:txBody>
                    <a:bodyPr/>
                    <a:lstStyle/>
                    <a:p>
                      <a:pPr marL="0" marR="0" indent="0" algn="l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rebuchet MS" pitchFamily="34" charset="0"/>
                          <a:cs typeface="Arial" pitchFamily="34" charset="0"/>
                        </a:rPr>
                        <a:t>Изъято из незаконного оборота, литр</a:t>
                      </a:r>
                      <a:endParaRPr lang="ru-RU" sz="1400" b="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15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14 105,9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3" name="Группа 32"/>
          <p:cNvGrpSpPr/>
          <p:nvPr/>
        </p:nvGrpSpPr>
        <p:grpSpPr>
          <a:xfrm>
            <a:off x="6878651" y="2512210"/>
            <a:ext cx="2357454" cy="2357454"/>
            <a:chOff x="7593031" y="2726524"/>
            <a:chExt cx="1928826" cy="1928826"/>
          </a:xfrm>
        </p:grpSpPr>
        <p:grpSp>
          <p:nvGrpSpPr>
            <p:cNvPr id="7" name="Группа 47"/>
            <p:cNvGrpSpPr/>
            <p:nvPr/>
          </p:nvGrpSpPr>
          <p:grpSpPr>
            <a:xfrm>
              <a:off x="7833029" y="3010512"/>
              <a:ext cx="1076705" cy="1220422"/>
              <a:chOff x="590021" y="2072233"/>
              <a:chExt cx="931148" cy="1170408"/>
            </a:xfrm>
          </p:grpSpPr>
          <p:grpSp>
            <p:nvGrpSpPr>
              <p:cNvPr id="8" name="Группа 49"/>
              <p:cNvGrpSpPr/>
              <p:nvPr/>
            </p:nvGrpSpPr>
            <p:grpSpPr>
              <a:xfrm>
                <a:off x="590021" y="2072233"/>
                <a:ext cx="867075" cy="1170408"/>
                <a:chOff x="590021" y="2072236"/>
                <a:chExt cx="864790" cy="1052655"/>
              </a:xfrm>
            </p:grpSpPr>
            <p:sp>
              <p:nvSpPr>
                <p:cNvPr id="27" name="Полилиния 26"/>
                <p:cNvSpPr/>
                <p:nvPr/>
              </p:nvSpPr>
              <p:spPr>
                <a:xfrm>
                  <a:off x="688864" y="2104620"/>
                  <a:ext cx="733076" cy="235336"/>
                </a:xfrm>
                <a:custGeom>
                  <a:avLst/>
                  <a:gdLst>
                    <a:gd name="connsiteX0" fmla="*/ 27039 w 733076"/>
                    <a:gd name="connsiteY0" fmla="*/ 193263 h 235336"/>
                    <a:gd name="connsiteX1" fmla="*/ 20215 w 733076"/>
                    <a:gd name="connsiteY1" fmla="*/ 159144 h 235336"/>
                    <a:gd name="connsiteX2" fmla="*/ 6567 w 733076"/>
                    <a:gd name="connsiteY2" fmla="*/ 118201 h 235336"/>
                    <a:gd name="connsiteX3" fmla="*/ 27039 w 733076"/>
                    <a:gd name="connsiteY3" fmla="*/ 15842 h 235336"/>
                    <a:gd name="connsiteX4" fmla="*/ 47510 w 733076"/>
                    <a:gd name="connsiteY4" fmla="*/ 9019 h 235336"/>
                    <a:gd name="connsiteX5" fmla="*/ 74806 w 733076"/>
                    <a:gd name="connsiteY5" fmla="*/ 15842 h 235336"/>
                    <a:gd name="connsiteX6" fmla="*/ 95277 w 733076"/>
                    <a:gd name="connsiteY6" fmla="*/ 29490 h 235336"/>
                    <a:gd name="connsiteX7" fmla="*/ 129397 w 733076"/>
                    <a:gd name="connsiteY7" fmla="*/ 22666 h 235336"/>
                    <a:gd name="connsiteX8" fmla="*/ 136221 w 733076"/>
                    <a:gd name="connsiteY8" fmla="*/ 2195 h 235336"/>
                    <a:gd name="connsiteX9" fmla="*/ 313642 w 733076"/>
                    <a:gd name="connsiteY9" fmla="*/ 15842 h 235336"/>
                    <a:gd name="connsiteX10" fmla="*/ 381880 w 733076"/>
                    <a:gd name="connsiteY10" fmla="*/ 22666 h 235336"/>
                    <a:gd name="connsiteX11" fmla="*/ 388704 w 733076"/>
                    <a:gd name="connsiteY11" fmla="*/ 2195 h 235336"/>
                    <a:gd name="connsiteX12" fmla="*/ 463767 w 733076"/>
                    <a:gd name="connsiteY12" fmla="*/ 22666 h 235336"/>
                    <a:gd name="connsiteX13" fmla="*/ 477415 w 733076"/>
                    <a:gd name="connsiteY13" fmla="*/ 43138 h 235336"/>
                    <a:gd name="connsiteX14" fmla="*/ 538830 w 733076"/>
                    <a:gd name="connsiteY14" fmla="*/ 29490 h 235336"/>
                    <a:gd name="connsiteX15" fmla="*/ 586597 w 733076"/>
                    <a:gd name="connsiteY15" fmla="*/ 15842 h 235336"/>
                    <a:gd name="connsiteX16" fmla="*/ 627540 w 733076"/>
                    <a:gd name="connsiteY16" fmla="*/ 29490 h 235336"/>
                    <a:gd name="connsiteX17" fmla="*/ 648012 w 733076"/>
                    <a:gd name="connsiteY17" fmla="*/ 22666 h 235336"/>
                    <a:gd name="connsiteX18" fmla="*/ 682131 w 733076"/>
                    <a:gd name="connsiteY18" fmla="*/ 49962 h 235336"/>
                    <a:gd name="connsiteX19" fmla="*/ 688955 w 733076"/>
                    <a:gd name="connsiteY19" fmla="*/ 70433 h 235336"/>
                    <a:gd name="connsiteX20" fmla="*/ 709427 w 733076"/>
                    <a:gd name="connsiteY20" fmla="*/ 77257 h 235336"/>
                    <a:gd name="connsiteX21" fmla="*/ 702603 w 733076"/>
                    <a:gd name="connsiteY21" fmla="*/ 172792 h 235336"/>
                    <a:gd name="connsiteX22" fmla="*/ 381880 w 733076"/>
                    <a:gd name="connsiteY22" fmla="*/ 179616 h 235336"/>
                    <a:gd name="connsiteX23" fmla="*/ 361409 w 733076"/>
                    <a:gd name="connsiteY23" fmla="*/ 186439 h 235336"/>
                    <a:gd name="connsiteX24" fmla="*/ 238579 w 733076"/>
                    <a:gd name="connsiteY24" fmla="*/ 193263 h 235336"/>
                    <a:gd name="connsiteX25" fmla="*/ 218107 w 733076"/>
                    <a:gd name="connsiteY25" fmla="*/ 200087 h 235336"/>
                    <a:gd name="connsiteX26" fmla="*/ 177164 w 733076"/>
                    <a:gd name="connsiteY26" fmla="*/ 220559 h 235336"/>
                    <a:gd name="connsiteX27" fmla="*/ 115749 w 733076"/>
                    <a:gd name="connsiteY27" fmla="*/ 227383 h 235336"/>
                    <a:gd name="connsiteX28" fmla="*/ 61158 w 733076"/>
                    <a:gd name="connsiteY28" fmla="*/ 234207 h 235336"/>
                    <a:gd name="connsiteX29" fmla="*/ 33863 w 733076"/>
                    <a:gd name="connsiteY29" fmla="*/ 227383 h 235336"/>
                    <a:gd name="connsiteX30" fmla="*/ 27039 w 733076"/>
                    <a:gd name="connsiteY30" fmla="*/ 193263 h 235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733076" h="235336">
                      <a:moveTo>
                        <a:pt x="27039" y="193263"/>
                      </a:moveTo>
                      <a:cubicBezTo>
                        <a:pt x="24764" y="181890"/>
                        <a:pt x="23267" y="170334"/>
                        <a:pt x="20215" y="159144"/>
                      </a:cubicBezTo>
                      <a:cubicBezTo>
                        <a:pt x="16430" y="145265"/>
                        <a:pt x="6567" y="118201"/>
                        <a:pt x="6567" y="118201"/>
                      </a:cubicBezTo>
                      <a:cubicBezTo>
                        <a:pt x="8052" y="100383"/>
                        <a:pt x="0" y="37473"/>
                        <a:pt x="27039" y="15842"/>
                      </a:cubicBezTo>
                      <a:cubicBezTo>
                        <a:pt x="32656" y="11349"/>
                        <a:pt x="40686" y="11293"/>
                        <a:pt x="47510" y="9019"/>
                      </a:cubicBezTo>
                      <a:cubicBezTo>
                        <a:pt x="56609" y="11293"/>
                        <a:pt x="66186" y="12148"/>
                        <a:pt x="74806" y="15842"/>
                      </a:cubicBezTo>
                      <a:cubicBezTo>
                        <a:pt x="82344" y="19073"/>
                        <a:pt x="87139" y="28473"/>
                        <a:pt x="95277" y="29490"/>
                      </a:cubicBezTo>
                      <a:cubicBezTo>
                        <a:pt x="106786" y="30929"/>
                        <a:pt x="118024" y="24941"/>
                        <a:pt x="129397" y="22666"/>
                      </a:cubicBezTo>
                      <a:cubicBezTo>
                        <a:pt x="131672" y="15842"/>
                        <a:pt x="129033" y="2461"/>
                        <a:pt x="136221" y="2195"/>
                      </a:cubicBezTo>
                      <a:cubicBezTo>
                        <a:pt x="195495" y="0"/>
                        <a:pt x="313642" y="15842"/>
                        <a:pt x="313642" y="15842"/>
                      </a:cubicBezTo>
                      <a:cubicBezTo>
                        <a:pt x="338773" y="32597"/>
                        <a:pt x="343101" y="42055"/>
                        <a:pt x="381880" y="22666"/>
                      </a:cubicBezTo>
                      <a:cubicBezTo>
                        <a:pt x="388313" y="19449"/>
                        <a:pt x="386429" y="9019"/>
                        <a:pt x="388704" y="2195"/>
                      </a:cubicBezTo>
                      <a:cubicBezTo>
                        <a:pt x="450273" y="17586"/>
                        <a:pt x="425501" y="9911"/>
                        <a:pt x="463767" y="22666"/>
                      </a:cubicBezTo>
                      <a:cubicBezTo>
                        <a:pt x="468316" y="29490"/>
                        <a:pt x="469458" y="41149"/>
                        <a:pt x="477415" y="43138"/>
                      </a:cubicBezTo>
                      <a:cubicBezTo>
                        <a:pt x="491140" y="46569"/>
                        <a:pt x="523071" y="34743"/>
                        <a:pt x="538830" y="29490"/>
                      </a:cubicBezTo>
                      <a:cubicBezTo>
                        <a:pt x="557687" y="1203"/>
                        <a:pt x="546165" y="4816"/>
                        <a:pt x="586597" y="15842"/>
                      </a:cubicBezTo>
                      <a:cubicBezTo>
                        <a:pt x="600476" y="19627"/>
                        <a:pt x="627540" y="29490"/>
                        <a:pt x="627540" y="29490"/>
                      </a:cubicBezTo>
                      <a:cubicBezTo>
                        <a:pt x="634364" y="27215"/>
                        <a:pt x="640819" y="22666"/>
                        <a:pt x="648012" y="22666"/>
                      </a:cubicBezTo>
                      <a:cubicBezTo>
                        <a:pt x="667688" y="22666"/>
                        <a:pt x="674272" y="34243"/>
                        <a:pt x="682131" y="49962"/>
                      </a:cubicBezTo>
                      <a:cubicBezTo>
                        <a:pt x="685348" y="56395"/>
                        <a:pt x="683869" y="65347"/>
                        <a:pt x="688955" y="70433"/>
                      </a:cubicBezTo>
                      <a:cubicBezTo>
                        <a:pt x="694041" y="75519"/>
                        <a:pt x="702603" y="74982"/>
                        <a:pt x="709427" y="77257"/>
                      </a:cubicBezTo>
                      <a:cubicBezTo>
                        <a:pt x="707152" y="109102"/>
                        <a:pt x="733076" y="163269"/>
                        <a:pt x="702603" y="172792"/>
                      </a:cubicBezTo>
                      <a:cubicBezTo>
                        <a:pt x="600539" y="204687"/>
                        <a:pt x="488726" y="175342"/>
                        <a:pt x="381880" y="179616"/>
                      </a:cubicBezTo>
                      <a:cubicBezTo>
                        <a:pt x="374693" y="179903"/>
                        <a:pt x="368569" y="185757"/>
                        <a:pt x="361409" y="186439"/>
                      </a:cubicBezTo>
                      <a:cubicBezTo>
                        <a:pt x="320587" y="190327"/>
                        <a:pt x="279522" y="190988"/>
                        <a:pt x="238579" y="193263"/>
                      </a:cubicBezTo>
                      <a:cubicBezTo>
                        <a:pt x="231755" y="195538"/>
                        <a:pt x="224541" y="196870"/>
                        <a:pt x="218107" y="200087"/>
                      </a:cubicBezTo>
                      <a:cubicBezTo>
                        <a:pt x="194527" y="211877"/>
                        <a:pt x="202894" y="216271"/>
                        <a:pt x="177164" y="220559"/>
                      </a:cubicBezTo>
                      <a:cubicBezTo>
                        <a:pt x="156847" y="223945"/>
                        <a:pt x="136206" y="224976"/>
                        <a:pt x="115749" y="227383"/>
                      </a:cubicBezTo>
                      <a:lnTo>
                        <a:pt x="61158" y="234207"/>
                      </a:lnTo>
                      <a:cubicBezTo>
                        <a:pt x="52060" y="231932"/>
                        <a:pt x="38833" y="235336"/>
                        <a:pt x="33863" y="227383"/>
                      </a:cubicBezTo>
                      <a:cubicBezTo>
                        <a:pt x="2602" y="177364"/>
                        <a:pt x="29314" y="204636"/>
                        <a:pt x="27039" y="193263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/>
                </a:p>
              </p:txBody>
            </p:sp>
            <p:sp>
              <p:nvSpPr>
                <p:cNvPr id="28" name="Полилиния 27"/>
                <p:cNvSpPr/>
                <p:nvPr/>
              </p:nvSpPr>
              <p:spPr>
                <a:xfrm>
                  <a:off x="661459" y="2215112"/>
                  <a:ext cx="784807" cy="357190"/>
                </a:xfrm>
                <a:custGeom>
                  <a:avLst/>
                  <a:gdLst>
                    <a:gd name="connsiteX0" fmla="*/ 103894 w 784807"/>
                    <a:gd name="connsiteY0" fmla="*/ 225188 h 338162"/>
                    <a:gd name="connsiteX1" fmla="*/ 1536 w 784807"/>
                    <a:gd name="connsiteY1" fmla="*/ 197892 h 338162"/>
                    <a:gd name="connsiteX2" fmla="*/ 8359 w 784807"/>
                    <a:gd name="connsiteY2" fmla="*/ 156949 h 338162"/>
                    <a:gd name="connsiteX3" fmla="*/ 22007 w 784807"/>
                    <a:gd name="connsiteY3" fmla="*/ 88710 h 338162"/>
                    <a:gd name="connsiteX4" fmla="*/ 151661 w 784807"/>
                    <a:gd name="connsiteY4" fmla="*/ 75063 h 338162"/>
                    <a:gd name="connsiteX5" fmla="*/ 192604 w 784807"/>
                    <a:gd name="connsiteY5" fmla="*/ 61415 h 338162"/>
                    <a:gd name="connsiteX6" fmla="*/ 213076 w 784807"/>
                    <a:gd name="connsiteY6" fmla="*/ 40943 h 338162"/>
                    <a:gd name="connsiteX7" fmla="*/ 254019 w 784807"/>
                    <a:gd name="connsiteY7" fmla="*/ 27295 h 338162"/>
                    <a:gd name="connsiteX8" fmla="*/ 274491 w 784807"/>
                    <a:gd name="connsiteY8" fmla="*/ 20472 h 338162"/>
                    <a:gd name="connsiteX9" fmla="*/ 315434 w 784807"/>
                    <a:gd name="connsiteY9" fmla="*/ 34119 h 338162"/>
                    <a:gd name="connsiteX10" fmla="*/ 363201 w 784807"/>
                    <a:gd name="connsiteY10" fmla="*/ 27295 h 338162"/>
                    <a:gd name="connsiteX11" fmla="*/ 424616 w 784807"/>
                    <a:gd name="connsiteY11" fmla="*/ 20472 h 338162"/>
                    <a:gd name="connsiteX12" fmla="*/ 451912 w 784807"/>
                    <a:gd name="connsiteY12" fmla="*/ 13648 h 338162"/>
                    <a:gd name="connsiteX13" fmla="*/ 540622 w 784807"/>
                    <a:gd name="connsiteY13" fmla="*/ 0 h 338162"/>
                    <a:gd name="connsiteX14" fmla="*/ 663452 w 784807"/>
                    <a:gd name="connsiteY14" fmla="*/ 6824 h 338162"/>
                    <a:gd name="connsiteX15" fmla="*/ 690747 w 784807"/>
                    <a:gd name="connsiteY15" fmla="*/ 34119 h 338162"/>
                    <a:gd name="connsiteX16" fmla="*/ 724867 w 784807"/>
                    <a:gd name="connsiteY16" fmla="*/ 40943 h 338162"/>
                    <a:gd name="connsiteX17" fmla="*/ 745339 w 784807"/>
                    <a:gd name="connsiteY17" fmla="*/ 47767 h 338162"/>
                    <a:gd name="connsiteX18" fmla="*/ 765810 w 784807"/>
                    <a:gd name="connsiteY18" fmla="*/ 88710 h 338162"/>
                    <a:gd name="connsiteX19" fmla="*/ 752162 w 784807"/>
                    <a:gd name="connsiteY19" fmla="*/ 150125 h 338162"/>
                    <a:gd name="connsiteX20" fmla="*/ 724867 w 784807"/>
                    <a:gd name="connsiteY20" fmla="*/ 279779 h 338162"/>
                    <a:gd name="connsiteX21" fmla="*/ 704395 w 784807"/>
                    <a:gd name="connsiteY21" fmla="*/ 293427 h 338162"/>
                    <a:gd name="connsiteX22" fmla="*/ 581565 w 784807"/>
                    <a:gd name="connsiteY22" fmla="*/ 286603 h 338162"/>
                    <a:gd name="connsiteX23" fmla="*/ 554270 w 784807"/>
                    <a:gd name="connsiteY23" fmla="*/ 279779 h 338162"/>
                    <a:gd name="connsiteX24" fmla="*/ 513327 w 784807"/>
                    <a:gd name="connsiteY24" fmla="*/ 272955 h 338162"/>
                    <a:gd name="connsiteX25" fmla="*/ 445088 w 784807"/>
                    <a:gd name="connsiteY25" fmla="*/ 252484 h 338162"/>
                    <a:gd name="connsiteX26" fmla="*/ 294962 w 784807"/>
                    <a:gd name="connsiteY26" fmla="*/ 245660 h 338162"/>
                    <a:gd name="connsiteX27" fmla="*/ 206252 w 784807"/>
                    <a:gd name="connsiteY27" fmla="*/ 238836 h 338162"/>
                    <a:gd name="connsiteX28" fmla="*/ 151661 w 784807"/>
                    <a:gd name="connsiteY28" fmla="*/ 225188 h 338162"/>
                    <a:gd name="connsiteX29" fmla="*/ 103894 w 784807"/>
                    <a:gd name="connsiteY29" fmla="*/ 225188 h 338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784807" h="338162">
                      <a:moveTo>
                        <a:pt x="103894" y="225188"/>
                      </a:moveTo>
                      <a:cubicBezTo>
                        <a:pt x="78873" y="220639"/>
                        <a:pt x="6336" y="241095"/>
                        <a:pt x="1536" y="197892"/>
                      </a:cubicBezTo>
                      <a:cubicBezTo>
                        <a:pt x="8" y="184141"/>
                        <a:pt x="5809" y="170548"/>
                        <a:pt x="8359" y="156949"/>
                      </a:cubicBezTo>
                      <a:cubicBezTo>
                        <a:pt x="12634" y="134149"/>
                        <a:pt x="0" y="96045"/>
                        <a:pt x="22007" y="88710"/>
                      </a:cubicBezTo>
                      <a:cubicBezTo>
                        <a:pt x="77073" y="70357"/>
                        <a:pt x="35300" y="82336"/>
                        <a:pt x="151661" y="75063"/>
                      </a:cubicBezTo>
                      <a:cubicBezTo>
                        <a:pt x="165309" y="70514"/>
                        <a:pt x="182432" y="71587"/>
                        <a:pt x="192604" y="61415"/>
                      </a:cubicBezTo>
                      <a:cubicBezTo>
                        <a:pt x="199428" y="54591"/>
                        <a:pt x="204640" y="45630"/>
                        <a:pt x="213076" y="40943"/>
                      </a:cubicBezTo>
                      <a:cubicBezTo>
                        <a:pt x="225652" y="33956"/>
                        <a:pt x="240371" y="31844"/>
                        <a:pt x="254019" y="27295"/>
                      </a:cubicBezTo>
                      <a:lnTo>
                        <a:pt x="274491" y="20472"/>
                      </a:lnTo>
                      <a:lnTo>
                        <a:pt x="315434" y="34119"/>
                      </a:lnTo>
                      <a:cubicBezTo>
                        <a:pt x="330693" y="39205"/>
                        <a:pt x="347241" y="29290"/>
                        <a:pt x="363201" y="27295"/>
                      </a:cubicBezTo>
                      <a:cubicBezTo>
                        <a:pt x="383640" y="24740"/>
                        <a:pt x="404144" y="22746"/>
                        <a:pt x="424616" y="20472"/>
                      </a:cubicBezTo>
                      <a:cubicBezTo>
                        <a:pt x="433715" y="18197"/>
                        <a:pt x="442628" y="14974"/>
                        <a:pt x="451912" y="13648"/>
                      </a:cubicBezTo>
                      <a:cubicBezTo>
                        <a:pt x="544272" y="453"/>
                        <a:pt x="493126" y="15832"/>
                        <a:pt x="540622" y="0"/>
                      </a:cubicBezTo>
                      <a:cubicBezTo>
                        <a:pt x="581565" y="2275"/>
                        <a:pt x="622630" y="2936"/>
                        <a:pt x="663452" y="6824"/>
                      </a:cubicBezTo>
                      <a:cubicBezTo>
                        <a:pt x="716530" y="11879"/>
                        <a:pt x="655869" y="10867"/>
                        <a:pt x="690747" y="34119"/>
                      </a:cubicBezTo>
                      <a:cubicBezTo>
                        <a:pt x="700398" y="40553"/>
                        <a:pt x="713615" y="38130"/>
                        <a:pt x="724867" y="40943"/>
                      </a:cubicBezTo>
                      <a:cubicBezTo>
                        <a:pt x="731845" y="42688"/>
                        <a:pt x="738515" y="45492"/>
                        <a:pt x="745339" y="47767"/>
                      </a:cubicBezTo>
                      <a:cubicBezTo>
                        <a:pt x="752238" y="58116"/>
                        <a:pt x="765810" y="74586"/>
                        <a:pt x="765810" y="88710"/>
                      </a:cubicBezTo>
                      <a:cubicBezTo>
                        <a:pt x="765810" y="112731"/>
                        <a:pt x="759199" y="129014"/>
                        <a:pt x="752162" y="150125"/>
                      </a:cubicBezTo>
                      <a:cubicBezTo>
                        <a:pt x="741717" y="338162"/>
                        <a:pt x="784807" y="249809"/>
                        <a:pt x="724867" y="279779"/>
                      </a:cubicBezTo>
                      <a:cubicBezTo>
                        <a:pt x="717531" y="283447"/>
                        <a:pt x="711219" y="288878"/>
                        <a:pt x="704395" y="293427"/>
                      </a:cubicBezTo>
                      <a:cubicBezTo>
                        <a:pt x="663452" y="291152"/>
                        <a:pt x="622403" y="290316"/>
                        <a:pt x="581565" y="286603"/>
                      </a:cubicBezTo>
                      <a:cubicBezTo>
                        <a:pt x="572225" y="285754"/>
                        <a:pt x="563466" y="281618"/>
                        <a:pt x="554270" y="279779"/>
                      </a:cubicBezTo>
                      <a:cubicBezTo>
                        <a:pt x="540703" y="277065"/>
                        <a:pt x="526750" y="276311"/>
                        <a:pt x="513327" y="272955"/>
                      </a:cubicBezTo>
                      <a:cubicBezTo>
                        <a:pt x="502759" y="270313"/>
                        <a:pt x="460738" y="253688"/>
                        <a:pt x="445088" y="252484"/>
                      </a:cubicBezTo>
                      <a:cubicBezTo>
                        <a:pt x="395142" y="248642"/>
                        <a:pt x="344974" y="248518"/>
                        <a:pt x="294962" y="245660"/>
                      </a:cubicBezTo>
                      <a:cubicBezTo>
                        <a:pt x="265353" y="243968"/>
                        <a:pt x="235822" y="241111"/>
                        <a:pt x="206252" y="238836"/>
                      </a:cubicBezTo>
                      <a:cubicBezTo>
                        <a:pt x="187034" y="232430"/>
                        <a:pt x="173070" y="226835"/>
                        <a:pt x="151661" y="225188"/>
                      </a:cubicBezTo>
                      <a:cubicBezTo>
                        <a:pt x="133518" y="223792"/>
                        <a:pt x="128915" y="229737"/>
                        <a:pt x="103894" y="225188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/>
                </a:p>
              </p:txBody>
            </p:sp>
            <p:sp>
              <p:nvSpPr>
                <p:cNvPr id="29" name="Полилиния 28"/>
                <p:cNvSpPr/>
                <p:nvPr/>
              </p:nvSpPr>
              <p:spPr>
                <a:xfrm>
                  <a:off x="590021" y="2429426"/>
                  <a:ext cx="864790" cy="695465"/>
                </a:xfrm>
                <a:custGeom>
                  <a:avLst/>
                  <a:gdLst>
                    <a:gd name="connsiteX0" fmla="*/ 15856 w 864790"/>
                    <a:gd name="connsiteY0" fmla="*/ 58141 h 338275"/>
                    <a:gd name="connsiteX1" fmla="*/ 42284 w 864790"/>
                    <a:gd name="connsiteY1" fmla="*/ 52855 h 338275"/>
                    <a:gd name="connsiteX2" fmla="*/ 58141 w 864790"/>
                    <a:gd name="connsiteY2" fmla="*/ 42284 h 338275"/>
                    <a:gd name="connsiteX3" fmla="*/ 73997 w 864790"/>
                    <a:gd name="connsiteY3" fmla="*/ 36999 h 338275"/>
                    <a:gd name="connsiteX4" fmla="*/ 116282 w 864790"/>
                    <a:gd name="connsiteY4" fmla="*/ 21142 h 338275"/>
                    <a:gd name="connsiteX5" fmla="*/ 137424 w 864790"/>
                    <a:gd name="connsiteY5" fmla="*/ 15856 h 338275"/>
                    <a:gd name="connsiteX6" fmla="*/ 153280 w 864790"/>
                    <a:gd name="connsiteY6" fmla="*/ 10571 h 338275"/>
                    <a:gd name="connsiteX7" fmla="*/ 190279 w 864790"/>
                    <a:gd name="connsiteY7" fmla="*/ 5285 h 338275"/>
                    <a:gd name="connsiteX8" fmla="*/ 253706 w 864790"/>
                    <a:gd name="connsiteY8" fmla="*/ 10571 h 338275"/>
                    <a:gd name="connsiteX9" fmla="*/ 269563 w 864790"/>
                    <a:gd name="connsiteY9" fmla="*/ 15856 h 338275"/>
                    <a:gd name="connsiteX10" fmla="*/ 327704 w 864790"/>
                    <a:gd name="connsiteY10" fmla="*/ 10571 h 338275"/>
                    <a:gd name="connsiteX11" fmla="*/ 375274 w 864790"/>
                    <a:gd name="connsiteY11" fmla="*/ 0 h 338275"/>
                    <a:gd name="connsiteX12" fmla="*/ 660693 w 864790"/>
                    <a:gd name="connsiteY12" fmla="*/ 10571 h 338275"/>
                    <a:gd name="connsiteX13" fmla="*/ 676550 w 864790"/>
                    <a:gd name="connsiteY13" fmla="*/ 15856 h 338275"/>
                    <a:gd name="connsiteX14" fmla="*/ 718834 w 864790"/>
                    <a:gd name="connsiteY14" fmla="*/ 26428 h 338275"/>
                    <a:gd name="connsiteX15" fmla="*/ 750548 w 864790"/>
                    <a:gd name="connsiteY15" fmla="*/ 42284 h 338275"/>
                    <a:gd name="connsiteX16" fmla="*/ 766404 w 864790"/>
                    <a:gd name="connsiteY16" fmla="*/ 52855 h 338275"/>
                    <a:gd name="connsiteX17" fmla="*/ 845687 w 864790"/>
                    <a:gd name="connsiteY17" fmla="*/ 36999 h 338275"/>
                    <a:gd name="connsiteX18" fmla="*/ 850973 w 864790"/>
                    <a:gd name="connsiteY18" fmla="*/ 89854 h 338275"/>
                    <a:gd name="connsiteX19" fmla="*/ 845687 w 864790"/>
                    <a:gd name="connsiteY19" fmla="*/ 221993 h 338275"/>
                    <a:gd name="connsiteX20" fmla="*/ 840402 w 864790"/>
                    <a:gd name="connsiteY20" fmla="*/ 237850 h 338275"/>
                    <a:gd name="connsiteX21" fmla="*/ 835116 w 864790"/>
                    <a:gd name="connsiteY21" fmla="*/ 264277 h 338275"/>
                    <a:gd name="connsiteX22" fmla="*/ 829831 w 864790"/>
                    <a:gd name="connsiteY22" fmla="*/ 280134 h 338275"/>
                    <a:gd name="connsiteX23" fmla="*/ 824545 w 864790"/>
                    <a:gd name="connsiteY23" fmla="*/ 301276 h 338275"/>
                    <a:gd name="connsiteX24" fmla="*/ 776975 w 864790"/>
                    <a:gd name="connsiteY24" fmla="*/ 327704 h 338275"/>
                    <a:gd name="connsiteX25" fmla="*/ 761119 w 864790"/>
                    <a:gd name="connsiteY25" fmla="*/ 338275 h 338275"/>
                    <a:gd name="connsiteX26" fmla="*/ 644837 w 864790"/>
                    <a:gd name="connsiteY26" fmla="*/ 332989 h 338275"/>
                    <a:gd name="connsiteX27" fmla="*/ 628980 w 864790"/>
                    <a:gd name="connsiteY27" fmla="*/ 327704 h 338275"/>
                    <a:gd name="connsiteX28" fmla="*/ 480984 w 864790"/>
                    <a:gd name="connsiteY28" fmla="*/ 317133 h 338275"/>
                    <a:gd name="connsiteX29" fmla="*/ 163852 w 864790"/>
                    <a:gd name="connsiteY29" fmla="*/ 317133 h 338275"/>
                    <a:gd name="connsiteX30" fmla="*/ 132138 w 864790"/>
                    <a:gd name="connsiteY30" fmla="*/ 301276 h 338275"/>
                    <a:gd name="connsiteX31" fmla="*/ 100425 w 864790"/>
                    <a:gd name="connsiteY31" fmla="*/ 290705 h 338275"/>
                    <a:gd name="connsiteX32" fmla="*/ 52855 w 864790"/>
                    <a:gd name="connsiteY32" fmla="*/ 274848 h 338275"/>
                    <a:gd name="connsiteX33" fmla="*/ 31713 w 864790"/>
                    <a:gd name="connsiteY33" fmla="*/ 269563 h 338275"/>
                    <a:gd name="connsiteX34" fmla="*/ 15856 w 864790"/>
                    <a:gd name="connsiteY34" fmla="*/ 264277 h 338275"/>
                    <a:gd name="connsiteX35" fmla="*/ 0 w 864790"/>
                    <a:gd name="connsiteY35" fmla="*/ 232564 h 338275"/>
                    <a:gd name="connsiteX36" fmla="*/ 5285 w 864790"/>
                    <a:gd name="connsiteY36" fmla="*/ 158566 h 338275"/>
                    <a:gd name="connsiteX37" fmla="*/ 21142 w 864790"/>
                    <a:gd name="connsiteY37" fmla="*/ 110996 h 338275"/>
                    <a:gd name="connsiteX38" fmla="*/ 26427 w 864790"/>
                    <a:gd name="connsiteY38" fmla="*/ 95140 h 338275"/>
                    <a:gd name="connsiteX39" fmla="*/ 31713 w 864790"/>
                    <a:gd name="connsiteY39" fmla="*/ 73998 h 338275"/>
                    <a:gd name="connsiteX40" fmla="*/ 42284 w 864790"/>
                    <a:gd name="connsiteY40" fmla="*/ 63426 h 338275"/>
                    <a:gd name="connsiteX41" fmla="*/ 15856 w 864790"/>
                    <a:gd name="connsiteY41" fmla="*/ 58141 h 338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864790" h="338275">
                      <a:moveTo>
                        <a:pt x="15856" y="58141"/>
                      </a:moveTo>
                      <a:cubicBezTo>
                        <a:pt x="15856" y="56379"/>
                        <a:pt x="33872" y="56009"/>
                        <a:pt x="42284" y="52855"/>
                      </a:cubicBezTo>
                      <a:cubicBezTo>
                        <a:pt x="48232" y="50624"/>
                        <a:pt x="52459" y="45125"/>
                        <a:pt x="58141" y="42284"/>
                      </a:cubicBezTo>
                      <a:cubicBezTo>
                        <a:pt x="63124" y="39793"/>
                        <a:pt x="68712" y="38761"/>
                        <a:pt x="73997" y="36999"/>
                      </a:cubicBezTo>
                      <a:cubicBezTo>
                        <a:pt x="98484" y="20675"/>
                        <a:pt x="81992" y="28763"/>
                        <a:pt x="116282" y="21142"/>
                      </a:cubicBezTo>
                      <a:cubicBezTo>
                        <a:pt x="123373" y="19566"/>
                        <a:pt x="130439" y="17852"/>
                        <a:pt x="137424" y="15856"/>
                      </a:cubicBezTo>
                      <a:cubicBezTo>
                        <a:pt x="142781" y="14325"/>
                        <a:pt x="147817" y="11664"/>
                        <a:pt x="153280" y="10571"/>
                      </a:cubicBezTo>
                      <a:cubicBezTo>
                        <a:pt x="165496" y="8128"/>
                        <a:pt x="177946" y="7047"/>
                        <a:pt x="190279" y="5285"/>
                      </a:cubicBezTo>
                      <a:cubicBezTo>
                        <a:pt x="211421" y="7047"/>
                        <a:pt x="232676" y="7767"/>
                        <a:pt x="253706" y="10571"/>
                      </a:cubicBezTo>
                      <a:cubicBezTo>
                        <a:pt x="259229" y="11307"/>
                        <a:pt x="263991" y="15856"/>
                        <a:pt x="269563" y="15856"/>
                      </a:cubicBezTo>
                      <a:cubicBezTo>
                        <a:pt x="289023" y="15856"/>
                        <a:pt x="308377" y="12845"/>
                        <a:pt x="327704" y="10571"/>
                      </a:cubicBezTo>
                      <a:cubicBezTo>
                        <a:pt x="356452" y="7189"/>
                        <a:pt x="353649" y="7208"/>
                        <a:pt x="375274" y="0"/>
                      </a:cubicBezTo>
                      <a:cubicBezTo>
                        <a:pt x="400007" y="589"/>
                        <a:pt x="586122" y="628"/>
                        <a:pt x="660693" y="10571"/>
                      </a:cubicBezTo>
                      <a:cubicBezTo>
                        <a:pt x="666216" y="11307"/>
                        <a:pt x="671145" y="14505"/>
                        <a:pt x="676550" y="15856"/>
                      </a:cubicBezTo>
                      <a:cubicBezTo>
                        <a:pt x="688615" y="18872"/>
                        <a:pt x="706750" y="20386"/>
                        <a:pt x="718834" y="26428"/>
                      </a:cubicBezTo>
                      <a:cubicBezTo>
                        <a:pt x="759808" y="46916"/>
                        <a:pt x="710701" y="29003"/>
                        <a:pt x="750548" y="42284"/>
                      </a:cubicBezTo>
                      <a:cubicBezTo>
                        <a:pt x="755833" y="45808"/>
                        <a:pt x="760066" y="52432"/>
                        <a:pt x="766404" y="52855"/>
                      </a:cubicBezTo>
                      <a:cubicBezTo>
                        <a:pt x="821894" y="56555"/>
                        <a:pt x="816451" y="56491"/>
                        <a:pt x="845687" y="36999"/>
                      </a:cubicBezTo>
                      <a:cubicBezTo>
                        <a:pt x="864790" y="65653"/>
                        <a:pt x="853977" y="41797"/>
                        <a:pt x="850973" y="89854"/>
                      </a:cubicBezTo>
                      <a:cubicBezTo>
                        <a:pt x="848223" y="133850"/>
                        <a:pt x="848828" y="178023"/>
                        <a:pt x="845687" y="221993"/>
                      </a:cubicBezTo>
                      <a:cubicBezTo>
                        <a:pt x="845290" y="227550"/>
                        <a:pt x="841753" y="232445"/>
                        <a:pt x="840402" y="237850"/>
                      </a:cubicBezTo>
                      <a:cubicBezTo>
                        <a:pt x="838223" y="246565"/>
                        <a:pt x="837295" y="255562"/>
                        <a:pt x="835116" y="264277"/>
                      </a:cubicBezTo>
                      <a:cubicBezTo>
                        <a:pt x="833765" y="269682"/>
                        <a:pt x="831362" y="274777"/>
                        <a:pt x="829831" y="280134"/>
                      </a:cubicBezTo>
                      <a:cubicBezTo>
                        <a:pt x="827835" y="287119"/>
                        <a:pt x="828149" y="294969"/>
                        <a:pt x="824545" y="301276"/>
                      </a:cubicBezTo>
                      <a:cubicBezTo>
                        <a:pt x="809231" y="328076"/>
                        <a:pt x="803227" y="310202"/>
                        <a:pt x="776975" y="327704"/>
                      </a:cubicBezTo>
                      <a:lnTo>
                        <a:pt x="761119" y="338275"/>
                      </a:lnTo>
                      <a:cubicBezTo>
                        <a:pt x="722358" y="336513"/>
                        <a:pt x="683514" y="336083"/>
                        <a:pt x="644837" y="332989"/>
                      </a:cubicBezTo>
                      <a:cubicBezTo>
                        <a:pt x="639283" y="332545"/>
                        <a:pt x="634503" y="328440"/>
                        <a:pt x="628980" y="327704"/>
                      </a:cubicBezTo>
                      <a:cubicBezTo>
                        <a:pt x="602031" y="324111"/>
                        <a:pt x="500691" y="318365"/>
                        <a:pt x="480984" y="317133"/>
                      </a:cubicBezTo>
                      <a:cubicBezTo>
                        <a:pt x="406064" y="318662"/>
                        <a:pt x="262118" y="331171"/>
                        <a:pt x="163852" y="317133"/>
                      </a:cubicBezTo>
                      <a:cubicBezTo>
                        <a:pt x="142548" y="314090"/>
                        <a:pt x="151970" y="310090"/>
                        <a:pt x="132138" y="301276"/>
                      </a:cubicBezTo>
                      <a:cubicBezTo>
                        <a:pt x="121956" y="296751"/>
                        <a:pt x="110996" y="294229"/>
                        <a:pt x="100425" y="290705"/>
                      </a:cubicBezTo>
                      <a:lnTo>
                        <a:pt x="52855" y="274848"/>
                      </a:lnTo>
                      <a:cubicBezTo>
                        <a:pt x="45964" y="272551"/>
                        <a:pt x="38698" y="271559"/>
                        <a:pt x="31713" y="269563"/>
                      </a:cubicBezTo>
                      <a:cubicBezTo>
                        <a:pt x="26356" y="268032"/>
                        <a:pt x="21142" y="266039"/>
                        <a:pt x="15856" y="264277"/>
                      </a:cubicBezTo>
                      <a:cubicBezTo>
                        <a:pt x="10510" y="256258"/>
                        <a:pt x="0" y="243507"/>
                        <a:pt x="0" y="232564"/>
                      </a:cubicBezTo>
                      <a:cubicBezTo>
                        <a:pt x="0" y="207835"/>
                        <a:pt x="1617" y="183021"/>
                        <a:pt x="5285" y="158566"/>
                      </a:cubicBezTo>
                      <a:cubicBezTo>
                        <a:pt x="5286" y="158560"/>
                        <a:pt x="18498" y="118927"/>
                        <a:pt x="21142" y="110996"/>
                      </a:cubicBezTo>
                      <a:lnTo>
                        <a:pt x="26427" y="95140"/>
                      </a:lnTo>
                      <a:cubicBezTo>
                        <a:pt x="28724" y="88248"/>
                        <a:pt x="28464" y="80495"/>
                        <a:pt x="31713" y="73998"/>
                      </a:cubicBezTo>
                      <a:cubicBezTo>
                        <a:pt x="33942" y="69541"/>
                        <a:pt x="39294" y="67413"/>
                        <a:pt x="42284" y="63426"/>
                      </a:cubicBezTo>
                      <a:cubicBezTo>
                        <a:pt x="44648" y="60274"/>
                        <a:pt x="15856" y="59903"/>
                        <a:pt x="15856" y="58141"/>
                      </a:cubicBezTo>
                      <a:close/>
                    </a:path>
                  </a:pathLst>
                </a:cu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/>
                </a:p>
              </p:txBody>
            </p:sp>
            <p:sp>
              <p:nvSpPr>
                <p:cNvPr id="30" name="TextBox 81"/>
                <p:cNvSpPr txBox="1"/>
                <p:nvPr/>
              </p:nvSpPr>
              <p:spPr>
                <a:xfrm>
                  <a:off x="661459" y="2072236"/>
                  <a:ext cx="785818" cy="2303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ru-RU" sz="1100" b="1" dirty="0" smtClean="0">
                      <a:solidFill>
                        <a:schemeClr val="bg1"/>
                      </a:solidFill>
                      <a:latin typeface="Trebuchet MS" pitchFamily="34" charset="0"/>
                    </a:rPr>
                    <a:t>+2,30%</a:t>
                  </a:r>
                  <a:endParaRPr lang="ru-RU" sz="1100" b="1" dirty="0">
                    <a:solidFill>
                      <a:schemeClr val="bg1"/>
                    </a:solidFill>
                    <a:latin typeface="Trebuchet MS" pitchFamily="34" charset="0"/>
                  </a:endParaRPr>
                </a:p>
              </p:txBody>
            </p:sp>
          </p:grpSp>
          <p:sp>
            <p:nvSpPr>
              <p:cNvPr id="26" name="TextBox 77"/>
              <p:cNvSpPr txBox="1"/>
              <p:nvPr/>
            </p:nvSpPr>
            <p:spPr>
              <a:xfrm>
                <a:off x="733275" y="2231096"/>
                <a:ext cx="787894" cy="29087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11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+1,90%</a:t>
                </a:r>
                <a:endParaRPr lang="ru-RU" sz="1100" b="1" dirty="0">
                  <a:solidFill>
                    <a:schemeClr val="bg1"/>
                  </a:solidFill>
                  <a:latin typeface="Trebuchet MS" pitchFamily="34" charset="0"/>
                </a:endParaRPr>
              </a:p>
            </p:txBody>
          </p:sp>
        </p:grpSp>
        <p:pic>
          <p:nvPicPr>
            <p:cNvPr id="24" name="Рисунок 23" descr="Exquisite-Elegant-Clear-Big-Beer-Mug-Glass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93031" y="2726524"/>
              <a:ext cx="1928826" cy="1928826"/>
            </a:xfrm>
            <a:prstGeom prst="rect">
              <a:avLst/>
            </a:prstGeom>
          </p:spPr>
        </p:pic>
      </p:grpSp>
      <p:grpSp>
        <p:nvGrpSpPr>
          <p:cNvPr id="32" name="Группа 31"/>
          <p:cNvGrpSpPr/>
          <p:nvPr/>
        </p:nvGrpSpPr>
        <p:grpSpPr>
          <a:xfrm>
            <a:off x="4378321" y="2512210"/>
            <a:ext cx="2714644" cy="2428892"/>
            <a:chOff x="5378453" y="2726524"/>
            <a:chExt cx="2428892" cy="2000264"/>
          </a:xfrm>
        </p:grpSpPr>
        <p:grpSp>
          <p:nvGrpSpPr>
            <p:cNvPr id="5" name="Группа 55"/>
            <p:cNvGrpSpPr/>
            <p:nvPr/>
          </p:nvGrpSpPr>
          <p:grpSpPr>
            <a:xfrm>
              <a:off x="6009595" y="3182287"/>
              <a:ext cx="1180345" cy="852891"/>
              <a:chOff x="558413" y="366739"/>
              <a:chExt cx="1044330" cy="686296"/>
            </a:xfrm>
          </p:grpSpPr>
          <p:sp>
            <p:nvSpPr>
              <p:cNvPr id="17" name="Полилиния 16"/>
              <p:cNvSpPr/>
              <p:nvPr/>
            </p:nvSpPr>
            <p:spPr>
              <a:xfrm>
                <a:off x="576421" y="416830"/>
                <a:ext cx="1015768" cy="279574"/>
              </a:xfrm>
              <a:custGeom>
                <a:avLst/>
                <a:gdLst>
                  <a:gd name="connsiteX0" fmla="*/ 0 w 1012997"/>
                  <a:gd name="connsiteY0" fmla="*/ 217484 h 279192"/>
                  <a:gd name="connsiteX1" fmla="*/ 5610 w 1012997"/>
                  <a:gd name="connsiteY1" fmla="*/ 110897 h 279192"/>
                  <a:gd name="connsiteX2" fmla="*/ 16829 w 1012997"/>
                  <a:gd name="connsiteY2" fmla="*/ 77238 h 279192"/>
                  <a:gd name="connsiteX3" fmla="*/ 100976 w 1012997"/>
                  <a:gd name="connsiteY3" fmla="*/ 15530 h 279192"/>
                  <a:gd name="connsiteX4" fmla="*/ 970498 w 1012997"/>
                  <a:gd name="connsiteY4" fmla="*/ 26750 h 279192"/>
                  <a:gd name="connsiteX5" fmla="*/ 987327 w 1012997"/>
                  <a:gd name="connsiteY5" fmla="*/ 77238 h 279192"/>
                  <a:gd name="connsiteX6" fmla="*/ 992937 w 1012997"/>
                  <a:gd name="connsiteY6" fmla="*/ 94068 h 279192"/>
                  <a:gd name="connsiteX7" fmla="*/ 998547 w 1012997"/>
                  <a:gd name="connsiteY7" fmla="*/ 223094 h 279192"/>
                  <a:gd name="connsiteX8" fmla="*/ 964888 w 1012997"/>
                  <a:gd name="connsiteY8" fmla="*/ 239923 h 279192"/>
                  <a:gd name="connsiteX9" fmla="*/ 729276 w 1012997"/>
                  <a:gd name="connsiteY9" fmla="*/ 234313 h 279192"/>
                  <a:gd name="connsiteX10" fmla="*/ 661958 w 1012997"/>
                  <a:gd name="connsiteY10" fmla="*/ 223094 h 279192"/>
                  <a:gd name="connsiteX11" fmla="*/ 482444 w 1012997"/>
                  <a:gd name="connsiteY11" fmla="*/ 228703 h 279192"/>
                  <a:gd name="connsiteX12" fmla="*/ 437565 w 1012997"/>
                  <a:gd name="connsiteY12" fmla="*/ 234313 h 279192"/>
                  <a:gd name="connsiteX13" fmla="*/ 364638 w 1012997"/>
                  <a:gd name="connsiteY13" fmla="*/ 239923 h 279192"/>
                  <a:gd name="connsiteX14" fmla="*/ 330979 w 1012997"/>
                  <a:gd name="connsiteY14" fmla="*/ 245533 h 279192"/>
                  <a:gd name="connsiteX15" fmla="*/ 185124 w 1012997"/>
                  <a:gd name="connsiteY15" fmla="*/ 256752 h 279192"/>
                  <a:gd name="connsiteX16" fmla="*/ 151465 w 1012997"/>
                  <a:gd name="connsiteY16" fmla="*/ 267972 h 279192"/>
                  <a:gd name="connsiteX17" fmla="*/ 134635 w 1012997"/>
                  <a:gd name="connsiteY17" fmla="*/ 279192 h 279192"/>
                  <a:gd name="connsiteX18" fmla="*/ 72927 w 1012997"/>
                  <a:gd name="connsiteY18" fmla="*/ 273582 h 279192"/>
                  <a:gd name="connsiteX19" fmla="*/ 39268 w 1012997"/>
                  <a:gd name="connsiteY19" fmla="*/ 262362 h 279192"/>
                  <a:gd name="connsiteX20" fmla="*/ 28049 w 1012997"/>
                  <a:gd name="connsiteY20" fmla="*/ 245533 h 279192"/>
                  <a:gd name="connsiteX21" fmla="*/ 11219 w 1012997"/>
                  <a:gd name="connsiteY21" fmla="*/ 234313 h 279192"/>
                  <a:gd name="connsiteX22" fmla="*/ 5610 w 1012997"/>
                  <a:gd name="connsiteY22" fmla="*/ 217484 h 279192"/>
                  <a:gd name="connsiteX23" fmla="*/ 0 w 1012997"/>
                  <a:gd name="connsiteY23" fmla="*/ 217484 h 279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12997" h="279192">
                    <a:moveTo>
                      <a:pt x="0" y="217484"/>
                    </a:moveTo>
                    <a:cubicBezTo>
                      <a:pt x="0" y="199720"/>
                      <a:pt x="1371" y="146222"/>
                      <a:pt x="5610" y="110897"/>
                    </a:cubicBezTo>
                    <a:cubicBezTo>
                      <a:pt x="7019" y="99155"/>
                      <a:pt x="16829" y="77238"/>
                      <a:pt x="16829" y="77238"/>
                    </a:cubicBezTo>
                    <a:cubicBezTo>
                      <a:pt x="24553" y="0"/>
                      <a:pt x="4389" y="15530"/>
                      <a:pt x="100976" y="15530"/>
                    </a:cubicBezTo>
                    <a:cubicBezTo>
                      <a:pt x="166447" y="15530"/>
                      <a:pt x="880416" y="25516"/>
                      <a:pt x="970498" y="26750"/>
                    </a:cubicBezTo>
                    <a:lnTo>
                      <a:pt x="987327" y="77238"/>
                    </a:lnTo>
                    <a:lnTo>
                      <a:pt x="992937" y="94068"/>
                    </a:lnTo>
                    <a:cubicBezTo>
                      <a:pt x="995363" y="113474"/>
                      <a:pt x="1012997" y="190581"/>
                      <a:pt x="998547" y="223094"/>
                    </a:cubicBezTo>
                    <a:cubicBezTo>
                      <a:pt x="994765" y="231604"/>
                      <a:pt x="972355" y="237434"/>
                      <a:pt x="964888" y="239923"/>
                    </a:cubicBezTo>
                    <a:cubicBezTo>
                      <a:pt x="886351" y="238053"/>
                      <a:pt x="807715" y="238671"/>
                      <a:pt x="729276" y="234313"/>
                    </a:cubicBezTo>
                    <a:cubicBezTo>
                      <a:pt x="706562" y="233051"/>
                      <a:pt x="661958" y="223094"/>
                      <a:pt x="661958" y="223094"/>
                    </a:cubicBezTo>
                    <a:lnTo>
                      <a:pt x="482444" y="228703"/>
                    </a:lnTo>
                    <a:cubicBezTo>
                      <a:pt x="467387" y="229456"/>
                      <a:pt x="452573" y="232884"/>
                      <a:pt x="437565" y="234313"/>
                    </a:cubicBezTo>
                    <a:cubicBezTo>
                      <a:pt x="413294" y="236625"/>
                      <a:pt x="388947" y="238053"/>
                      <a:pt x="364638" y="239923"/>
                    </a:cubicBezTo>
                    <a:cubicBezTo>
                      <a:pt x="353418" y="241793"/>
                      <a:pt x="342322" y="244693"/>
                      <a:pt x="330979" y="245533"/>
                    </a:cubicBezTo>
                    <a:cubicBezTo>
                      <a:pt x="287255" y="248772"/>
                      <a:pt x="231446" y="244119"/>
                      <a:pt x="185124" y="256752"/>
                    </a:cubicBezTo>
                    <a:cubicBezTo>
                      <a:pt x="173714" y="259864"/>
                      <a:pt x="161305" y="261412"/>
                      <a:pt x="151465" y="267972"/>
                    </a:cubicBezTo>
                    <a:lnTo>
                      <a:pt x="134635" y="279192"/>
                    </a:lnTo>
                    <a:cubicBezTo>
                      <a:pt x="114066" y="277322"/>
                      <a:pt x="93267" y="277171"/>
                      <a:pt x="72927" y="273582"/>
                    </a:cubicBezTo>
                    <a:cubicBezTo>
                      <a:pt x="61280" y="271527"/>
                      <a:pt x="39268" y="262362"/>
                      <a:pt x="39268" y="262362"/>
                    </a:cubicBezTo>
                    <a:cubicBezTo>
                      <a:pt x="35528" y="256752"/>
                      <a:pt x="32816" y="250300"/>
                      <a:pt x="28049" y="245533"/>
                    </a:cubicBezTo>
                    <a:cubicBezTo>
                      <a:pt x="23281" y="240765"/>
                      <a:pt x="15431" y="239578"/>
                      <a:pt x="11219" y="234313"/>
                    </a:cubicBezTo>
                    <a:cubicBezTo>
                      <a:pt x="7525" y="229696"/>
                      <a:pt x="8254" y="222773"/>
                      <a:pt x="5610" y="217484"/>
                    </a:cubicBezTo>
                    <a:cubicBezTo>
                      <a:pt x="4427" y="215119"/>
                      <a:pt x="0" y="235248"/>
                      <a:pt x="0" y="217484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/>
              </a:p>
            </p:txBody>
          </p:sp>
          <p:sp>
            <p:nvSpPr>
              <p:cNvPr id="18" name="Полилиния 17"/>
              <p:cNvSpPr/>
              <p:nvPr/>
            </p:nvSpPr>
            <p:spPr>
              <a:xfrm>
                <a:off x="558413" y="565448"/>
                <a:ext cx="1044330" cy="249723"/>
              </a:xfrm>
              <a:custGeom>
                <a:avLst/>
                <a:gdLst>
                  <a:gd name="connsiteX0" fmla="*/ 11875 w 1041481"/>
                  <a:gd name="connsiteY0" fmla="*/ 195943 h 249382"/>
                  <a:gd name="connsiteX1" fmla="*/ 5938 w 1041481"/>
                  <a:gd name="connsiteY1" fmla="*/ 172192 h 249382"/>
                  <a:gd name="connsiteX2" fmla="*/ 0 w 1041481"/>
                  <a:gd name="connsiteY2" fmla="*/ 154379 h 249382"/>
                  <a:gd name="connsiteX3" fmla="*/ 5938 w 1041481"/>
                  <a:gd name="connsiteY3" fmla="*/ 41564 h 249382"/>
                  <a:gd name="connsiteX4" fmla="*/ 11875 w 1041481"/>
                  <a:gd name="connsiteY4" fmla="*/ 23751 h 249382"/>
                  <a:gd name="connsiteX5" fmla="*/ 35626 w 1041481"/>
                  <a:gd name="connsiteY5" fmla="*/ 17813 h 249382"/>
                  <a:gd name="connsiteX6" fmla="*/ 53439 w 1041481"/>
                  <a:gd name="connsiteY6" fmla="*/ 11876 h 249382"/>
                  <a:gd name="connsiteX7" fmla="*/ 249382 w 1041481"/>
                  <a:gd name="connsiteY7" fmla="*/ 5938 h 249382"/>
                  <a:gd name="connsiteX8" fmla="*/ 730333 w 1041481"/>
                  <a:gd name="connsiteY8" fmla="*/ 11876 h 249382"/>
                  <a:gd name="connsiteX9" fmla="*/ 950026 w 1041481"/>
                  <a:gd name="connsiteY9" fmla="*/ 0 h 249382"/>
                  <a:gd name="connsiteX10" fmla="*/ 1015340 w 1041481"/>
                  <a:gd name="connsiteY10" fmla="*/ 11876 h 249382"/>
                  <a:gd name="connsiteX11" fmla="*/ 1027216 w 1041481"/>
                  <a:gd name="connsiteY11" fmla="*/ 23751 h 249382"/>
                  <a:gd name="connsiteX12" fmla="*/ 1027216 w 1041481"/>
                  <a:gd name="connsiteY12" fmla="*/ 190005 h 249382"/>
                  <a:gd name="connsiteX13" fmla="*/ 991590 w 1041481"/>
                  <a:gd name="connsiteY13" fmla="*/ 201881 h 249382"/>
                  <a:gd name="connsiteX14" fmla="*/ 914400 w 1041481"/>
                  <a:gd name="connsiteY14" fmla="*/ 213756 h 249382"/>
                  <a:gd name="connsiteX15" fmla="*/ 825335 w 1041481"/>
                  <a:gd name="connsiteY15" fmla="*/ 219694 h 249382"/>
                  <a:gd name="connsiteX16" fmla="*/ 575953 w 1041481"/>
                  <a:gd name="connsiteY16" fmla="*/ 231569 h 249382"/>
                  <a:gd name="connsiteX17" fmla="*/ 558140 w 1041481"/>
                  <a:gd name="connsiteY17" fmla="*/ 237507 h 249382"/>
                  <a:gd name="connsiteX18" fmla="*/ 510639 w 1041481"/>
                  <a:gd name="connsiteY18" fmla="*/ 243444 h 249382"/>
                  <a:gd name="connsiteX19" fmla="*/ 421574 w 1041481"/>
                  <a:gd name="connsiteY19" fmla="*/ 249382 h 249382"/>
                  <a:gd name="connsiteX20" fmla="*/ 243444 w 1041481"/>
                  <a:gd name="connsiteY20" fmla="*/ 243444 h 249382"/>
                  <a:gd name="connsiteX21" fmla="*/ 219694 w 1041481"/>
                  <a:gd name="connsiteY21" fmla="*/ 237507 h 249382"/>
                  <a:gd name="connsiteX22" fmla="*/ 172192 w 1041481"/>
                  <a:gd name="connsiteY22" fmla="*/ 231569 h 249382"/>
                  <a:gd name="connsiteX23" fmla="*/ 100940 w 1041481"/>
                  <a:gd name="connsiteY23" fmla="*/ 219694 h 249382"/>
                  <a:gd name="connsiteX24" fmla="*/ 17813 w 1041481"/>
                  <a:gd name="connsiteY24" fmla="*/ 213756 h 249382"/>
                  <a:gd name="connsiteX25" fmla="*/ 11875 w 1041481"/>
                  <a:gd name="connsiteY25" fmla="*/ 195943 h 249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041481" h="249382">
                    <a:moveTo>
                      <a:pt x="11875" y="195943"/>
                    </a:moveTo>
                    <a:cubicBezTo>
                      <a:pt x="9896" y="188026"/>
                      <a:pt x="8180" y="180039"/>
                      <a:pt x="5938" y="172192"/>
                    </a:cubicBezTo>
                    <a:cubicBezTo>
                      <a:pt x="4219" y="166174"/>
                      <a:pt x="0" y="160638"/>
                      <a:pt x="0" y="154379"/>
                    </a:cubicBezTo>
                    <a:cubicBezTo>
                      <a:pt x="0" y="116722"/>
                      <a:pt x="2529" y="79066"/>
                      <a:pt x="5938" y="41564"/>
                    </a:cubicBezTo>
                    <a:cubicBezTo>
                      <a:pt x="6505" y="35331"/>
                      <a:pt x="6988" y="27661"/>
                      <a:pt x="11875" y="23751"/>
                    </a:cubicBezTo>
                    <a:cubicBezTo>
                      <a:pt x="18247" y="18653"/>
                      <a:pt x="27779" y="20055"/>
                      <a:pt x="35626" y="17813"/>
                    </a:cubicBezTo>
                    <a:cubicBezTo>
                      <a:pt x="41644" y="16094"/>
                      <a:pt x="47190" y="12223"/>
                      <a:pt x="53439" y="11876"/>
                    </a:cubicBezTo>
                    <a:cubicBezTo>
                      <a:pt x="118683" y="8251"/>
                      <a:pt x="184068" y="7917"/>
                      <a:pt x="249382" y="5938"/>
                    </a:cubicBezTo>
                    <a:lnTo>
                      <a:pt x="730333" y="11876"/>
                    </a:lnTo>
                    <a:cubicBezTo>
                      <a:pt x="767566" y="11876"/>
                      <a:pt x="904350" y="2855"/>
                      <a:pt x="950026" y="0"/>
                    </a:cubicBezTo>
                    <a:cubicBezTo>
                      <a:pt x="954859" y="690"/>
                      <a:pt x="1004140" y="6276"/>
                      <a:pt x="1015340" y="11876"/>
                    </a:cubicBezTo>
                    <a:cubicBezTo>
                      <a:pt x="1020347" y="14380"/>
                      <a:pt x="1023257" y="19793"/>
                      <a:pt x="1027216" y="23751"/>
                    </a:cubicBezTo>
                    <a:cubicBezTo>
                      <a:pt x="1030649" y="64949"/>
                      <a:pt x="1041481" y="153323"/>
                      <a:pt x="1027216" y="190005"/>
                    </a:cubicBezTo>
                    <a:cubicBezTo>
                      <a:pt x="1022679" y="201672"/>
                      <a:pt x="1003465" y="197923"/>
                      <a:pt x="991590" y="201881"/>
                    </a:cubicBezTo>
                    <a:cubicBezTo>
                      <a:pt x="956542" y="213564"/>
                      <a:pt x="974808" y="208923"/>
                      <a:pt x="914400" y="213756"/>
                    </a:cubicBezTo>
                    <a:cubicBezTo>
                      <a:pt x="884741" y="216129"/>
                      <a:pt x="855023" y="217715"/>
                      <a:pt x="825335" y="219694"/>
                    </a:cubicBezTo>
                    <a:cubicBezTo>
                      <a:pt x="711629" y="238643"/>
                      <a:pt x="847749" y="217630"/>
                      <a:pt x="575953" y="231569"/>
                    </a:cubicBezTo>
                    <a:cubicBezTo>
                      <a:pt x="569702" y="231890"/>
                      <a:pt x="564298" y="236387"/>
                      <a:pt x="558140" y="237507"/>
                    </a:cubicBezTo>
                    <a:cubicBezTo>
                      <a:pt x="542441" y="240361"/>
                      <a:pt x="526536" y="242062"/>
                      <a:pt x="510639" y="243444"/>
                    </a:cubicBezTo>
                    <a:cubicBezTo>
                      <a:pt x="480997" y="246022"/>
                      <a:pt x="451262" y="247403"/>
                      <a:pt x="421574" y="249382"/>
                    </a:cubicBezTo>
                    <a:cubicBezTo>
                      <a:pt x="362197" y="247403"/>
                      <a:pt x="302751" y="246933"/>
                      <a:pt x="243444" y="243444"/>
                    </a:cubicBezTo>
                    <a:cubicBezTo>
                      <a:pt x="235298" y="242965"/>
                      <a:pt x="227743" y="238849"/>
                      <a:pt x="219694" y="237507"/>
                    </a:cubicBezTo>
                    <a:cubicBezTo>
                      <a:pt x="203954" y="234884"/>
                      <a:pt x="188026" y="233548"/>
                      <a:pt x="172192" y="231569"/>
                    </a:cubicBezTo>
                    <a:cubicBezTo>
                      <a:pt x="139418" y="220644"/>
                      <a:pt x="154754" y="224373"/>
                      <a:pt x="100940" y="219694"/>
                    </a:cubicBezTo>
                    <a:cubicBezTo>
                      <a:pt x="73265" y="217288"/>
                      <a:pt x="45522" y="215735"/>
                      <a:pt x="17813" y="213756"/>
                    </a:cubicBezTo>
                    <a:lnTo>
                      <a:pt x="11875" y="195943"/>
                    </a:lnTo>
                    <a:close/>
                  </a:path>
                </a:pathLst>
              </a:cu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wrap="square"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/>
              </a:p>
            </p:txBody>
          </p:sp>
          <p:sp>
            <p:nvSpPr>
              <p:cNvPr id="19" name="Полилиния 18"/>
              <p:cNvSpPr/>
              <p:nvPr/>
            </p:nvSpPr>
            <p:spPr>
              <a:xfrm>
                <a:off x="578902" y="737338"/>
                <a:ext cx="999420" cy="315697"/>
              </a:xfrm>
              <a:custGeom>
                <a:avLst/>
                <a:gdLst>
                  <a:gd name="connsiteX0" fmla="*/ 1588 w 996694"/>
                  <a:gd name="connsiteY0" fmla="*/ 34278 h 315266"/>
                  <a:gd name="connsiteX1" fmla="*/ 20638 w 996694"/>
                  <a:gd name="connsiteY1" fmla="*/ 29516 h 315266"/>
                  <a:gd name="connsiteX2" fmla="*/ 49213 w 996694"/>
                  <a:gd name="connsiteY2" fmla="*/ 39041 h 315266"/>
                  <a:gd name="connsiteX3" fmla="*/ 92076 w 996694"/>
                  <a:gd name="connsiteY3" fmla="*/ 43803 h 315266"/>
                  <a:gd name="connsiteX4" fmla="*/ 106363 w 996694"/>
                  <a:gd name="connsiteY4" fmla="*/ 48566 h 315266"/>
                  <a:gd name="connsiteX5" fmla="*/ 149226 w 996694"/>
                  <a:gd name="connsiteY5" fmla="*/ 29516 h 315266"/>
                  <a:gd name="connsiteX6" fmla="*/ 163513 w 996694"/>
                  <a:gd name="connsiteY6" fmla="*/ 34278 h 315266"/>
                  <a:gd name="connsiteX7" fmla="*/ 177801 w 996694"/>
                  <a:gd name="connsiteY7" fmla="*/ 24753 h 315266"/>
                  <a:gd name="connsiteX8" fmla="*/ 192088 w 996694"/>
                  <a:gd name="connsiteY8" fmla="*/ 19991 h 315266"/>
                  <a:gd name="connsiteX9" fmla="*/ 206376 w 996694"/>
                  <a:gd name="connsiteY9" fmla="*/ 29516 h 315266"/>
                  <a:gd name="connsiteX10" fmla="*/ 239713 w 996694"/>
                  <a:gd name="connsiteY10" fmla="*/ 19991 h 315266"/>
                  <a:gd name="connsiteX11" fmla="*/ 254001 w 996694"/>
                  <a:gd name="connsiteY11" fmla="*/ 29516 h 315266"/>
                  <a:gd name="connsiteX12" fmla="*/ 277813 w 996694"/>
                  <a:gd name="connsiteY12" fmla="*/ 24753 h 315266"/>
                  <a:gd name="connsiteX13" fmla="*/ 339726 w 996694"/>
                  <a:gd name="connsiteY13" fmla="*/ 19991 h 315266"/>
                  <a:gd name="connsiteX14" fmla="*/ 368301 w 996694"/>
                  <a:gd name="connsiteY14" fmla="*/ 5703 h 315266"/>
                  <a:gd name="connsiteX15" fmla="*/ 382588 w 996694"/>
                  <a:gd name="connsiteY15" fmla="*/ 19991 h 315266"/>
                  <a:gd name="connsiteX16" fmla="*/ 396876 w 996694"/>
                  <a:gd name="connsiteY16" fmla="*/ 24753 h 315266"/>
                  <a:gd name="connsiteX17" fmla="*/ 434976 w 996694"/>
                  <a:gd name="connsiteY17" fmla="*/ 19991 h 315266"/>
                  <a:gd name="connsiteX18" fmla="*/ 449263 w 996694"/>
                  <a:gd name="connsiteY18" fmla="*/ 15228 h 315266"/>
                  <a:gd name="connsiteX19" fmla="*/ 463551 w 996694"/>
                  <a:gd name="connsiteY19" fmla="*/ 24753 h 315266"/>
                  <a:gd name="connsiteX20" fmla="*/ 482601 w 996694"/>
                  <a:gd name="connsiteY20" fmla="*/ 19991 h 315266"/>
                  <a:gd name="connsiteX21" fmla="*/ 511176 w 996694"/>
                  <a:gd name="connsiteY21" fmla="*/ 29516 h 315266"/>
                  <a:gd name="connsiteX22" fmla="*/ 525463 w 996694"/>
                  <a:gd name="connsiteY22" fmla="*/ 24753 h 315266"/>
                  <a:gd name="connsiteX23" fmla="*/ 554038 w 996694"/>
                  <a:gd name="connsiteY23" fmla="*/ 5703 h 315266"/>
                  <a:gd name="connsiteX24" fmla="*/ 592138 w 996694"/>
                  <a:gd name="connsiteY24" fmla="*/ 15228 h 315266"/>
                  <a:gd name="connsiteX25" fmla="*/ 620713 w 996694"/>
                  <a:gd name="connsiteY25" fmla="*/ 24753 h 315266"/>
                  <a:gd name="connsiteX26" fmla="*/ 635001 w 996694"/>
                  <a:gd name="connsiteY26" fmla="*/ 19991 h 315266"/>
                  <a:gd name="connsiteX27" fmla="*/ 663576 w 996694"/>
                  <a:gd name="connsiteY27" fmla="*/ 34278 h 315266"/>
                  <a:gd name="connsiteX28" fmla="*/ 677863 w 996694"/>
                  <a:gd name="connsiteY28" fmla="*/ 39041 h 315266"/>
                  <a:gd name="connsiteX29" fmla="*/ 692151 w 996694"/>
                  <a:gd name="connsiteY29" fmla="*/ 24753 h 315266"/>
                  <a:gd name="connsiteX30" fmla="*/ 706438 w 996694"/>
                  <a:gd name="connsiteY30" fmla="*/ 29516 h 315266"/>
                  <a:gd name="connsiteX31" fmla="*/ 735013 w 996694"/>
                  <a:gd name="connsiteY31" fmla="*/ 34278 h 315266"/>
                  <a:gd name="connsiteX32" fmla="*/ 754063 w 996694"/>
                  <a:gd name="connsiteY32" fmla="*/ 29516 h 315266"/>
                  <a:gd name="connsiteX33" fmla="*/ 782638 w 996694"/>
                  <a:gd name="connsiteY33" fmla="*/ 5703 h 315266"/>
                  <a:gd name="connsiteX34" fmla="*/ 796926 w 996694"/>
                  <a:gd name="connsiteY34" fmla="*/ 941 h 315266"/>
                  <a:gd name="connsiteX35" fmla="*/ 839788 w 996694"/>
                  <a:gd name="connsiteY35" fmla="*/ 5703 h 315266"/>
                  <a:gd name="connsiteX36" fmla="*/ 854076 w 996694"/>
                  <a:gd name="connsiteY36" fmla="*/ 15228 h 315266"/>
                  <a:gd name="connsiteX37" fmla="*/ 887413 w 996694"/>
                  <a:gd name="connsiteY37" fmla="*/ 19991 h 315266"/>
                  <a:gd name="connsiteX38" fmla="*/ 915988 w 996694"/>
                  <a:gd name="connsiteY38" fmla="*/ 19991 h 315266"/>
                  <a:gd name="connsiteX39" fmla="*/ 930276 w 996694"/>
                  <a:gd name="connsiteY39" fmla="*/ 24753 h 315266"/>
                  <a:gd name="connsiteX40" fmla="*/ 977901 w 996694"/>
                  <a:gd name="connsiteY40" fmla="*/ 24753 h 315266"/>
                  <a:gd name="connsiteX41" fmla="*/ 958851 w 996694"/>
                  <a:gd name="connsiteY41" fmla="*/ 48566 h 315266"/>
                  <a:gd name="connsiteX42" fmla="*/ 949326 w 996694"/>
                  <a:gd name="connsiteY42" fmla="*/ 77141 h 315266"/>
                  <a:gd name="connsiteX43" fmla="*/ 944563 w 996694"/>
                  <a:gd name="connsiteY43" fmla="*/ 96191 h 315266"/>
                  <a:gd name="connsiteX44" fmla="*/ 920751 w 996694"/>
                  <a:gd name="connsiteY44" fmla="*/ 124766 h 315266"/>
                  <a:gd name="connsiteX45" fmla="*/ 906463 w 996694"/>
                  <a:gd name="connsiteY45" fmla="*/ 129528 h 315266"/>
                  <a:gd name="connsiteX46" fmla="*/ 896938 w 996694"/>
                  <a:gd name="connsiteY46" fmla="*/ 143816 h 315266"/>
                  <a:gd name="connsiteX47" fmla="*/ 882651 w 996694"/>
                  <a:gd name="connsiteY47" fmla="*/ 148578 h 315266"/>
                  <a:gd name="connsiteX48" fmla="*/ 877888 w 996694"/>
                  <a:gd name="connsiteY48" fmla="*/ 162866 h 315266"/>
                  <a:gd name="connsiteX49" fmla="*/ 849313 w 996694"/>
                  <a:gd name="connsiteY49" fmla="*/ 181916 h 315266"/>
                  <a:gd name="connsiteX50" fmla="*/ 839788 w 996694"/>
                  <a:gd name="connsiteY50" fmla="*/ 196203 h 315266"/>
                  <a:gd name="connsiteX51" fmla="*/ 825501 w 996694"/>
                  <a:gd name="connsiteY51" fmla="*/ 205728 h 315266"/>
                  <a:gd name="connsiteX52" fmla="*/ 811213 w 996694"/>
                  <a:gd name="connsiteY52" fmla="*/ 234303 h 315266"/>
                  <a:gd name="connsiteX53" fmla="*/ 782638 w 996694"/>
                  <a:gd name="connsiteY53" fmla="*/ 243828 h 315266"/>
                  <a:gd name="connsiteX54" fmla="*/ 768351 w 996694"/>
                  <a:gd name="connsiteY54" fmla="*/ 258116 h 315266"/>
                  <a:gd name="connsiteX55" fmla="*/ 739776 w 996694"/>
                  <a:gd name="connsiteY55" fmla="*/ 267641 h 315266"/>
                  <a:gd name="connsiteX56" fmla="*/ 715963 w 996694"/>
                  <a:gd name="connsiteY56" fmla="*/ 272403 h 315266"/>
                  <a:gd name="connsiteX57" fmla="*/ 696913 w 996694"/>
                  <a:gd name="connsiteY57" fmla="*/ 277166 h 315266"/>
                  <a:gd name="connsiteX58" fmla="*/ 668338 w 996694"/>
                  <a:gd name="connsiteY58" fmla="*/ 286691 h 315266"/>
                  <a:gd name="connsiteX59" fmla="*/ 639763 w 996694"/>
                  <a:gd name="connsiteY59" fmla="*/ 296216 h 315266"/>
                  <a:gd name="connsiteX60" fmla="*/ 625476 w 996694"/>
                  <a:gd name="connsiteY60" fmla="*/ 300978 h 315266"/>
                  <a:gd name="connsiteX61" fmla="*/ 587376 w 996694"/>
                  <a:gd name="connsiteY61" fmla="*/ 305741 h 315266"/>
                  <a:gd name="connsiteX62" fmla="*/ 530226 w 996694"/>
                  <a:gd name="connsiteY62" fmla="*/ 315266 h 315266"/>
                  <a:gd name="connsiteX63" fmla="*/ 444501 w 996694"/>
                  <a:gd name="connsiteY63" fmla="*/ 310503 h 315266"/>
                  <a:gd name="connsiteX64" fmla="*/ 430213 w 996694"/>
                  <a:gd name="connsiteY64" fmla="*/ 305741 h 315266"/>
                  <a:gd name="connsiteX65" fmla="*/ 401638 w 996694"/>
                  <a:gd name="connsiteY65" fmla="*/ 300978 h 315266"/>
                  <a:gd name="connsiteX66" fmla="*/ 315913 w 996694"/>
                  <a:gd name="connsiteY66" fmla="*/ 296216 h 315266"/>
                  <a:gd name="connsiteX67" fmla="*/ 287338 w 996694"/>
                  <a:gd name="connsiteY67" fmla="*/ 286691 h 315266"/>
                  <a:gd name="connsiteX68" fmla="*/ 273051 w 996694"/>
                  <a:gd name="connsiteY68" fmla="*/ 281928 h 315266"/>
                  <a:gd name="connsiteX69" fmla="*/ 258763 w 996694"/>
                  <a:gd name="connsiteY69" fmla="*/ 272403 h 315266"/>
                  <a:gd name="connsiteX70" fmla="*/ 215901 w 996694"/>
                  <a:gd name="connsiteY70" fmla="*/ 258116 h 315266"/>
                  <a:gd name="connsiteX71" fmla="*/ 187326 w 996694"/>
                  <a:gd name="connsiteY71" fmla="*/ 243828 h 315266"/>
                  <a:gd name="connsiteX72" fmla="*/ 158751 w 996694"/>
                  <a:gd name="connsiteY72" fmla="*/ 234303 h 315266"/>
                  <a:gd name="connsiteX73" fmla="*/ 153988 w 996694"/>
                  <a:gd name="connsiteY73" fmla="*/ 220016 h 315266"/>
                  <a:gd name="connsiteX74" fmla="*/ 139701 w 996694"/>
                  <a:gd name="connsiteY74" fmla="*/ 215253 h 315266"/>
                  <a:gd name="connsiteX75" fmla="*/ 111126 w 996694"/>
                  <a:gd name="connsiteY75" fmla="*/ 200966 h 315266"/>
                  <a:gd name="connsiteX76" fmla="*/ 96838 w 996694"/>
                  <a:gd name="connsiteY76" fmla="*/ 191441 h 315266"/>
                  <a:gd name="connsiteX77" fmla="*/ 82551 w 996694"/>
                  <a:gd name="connsiteY77" fmla="*/ 186678 h 315266"/>
                  <a:gd name="connsiteX78" fmla="*/ 58738 w 996694"/>
                  <a:gd name="connsiteY78" fmla="*/ 167628 h 315266"/>
                  <a:gd name="connsiteX79" fmla="*/ 53976 w 996694"/>
                  <a:gd name="connsiteY79" fmla="*/ 153341 h 315266"/>
                  <a:gd name="connsiteX80" fmla="*/ 44451 w 996694"/>
                  <a:gd name="connsiteY80" fmla="*/ 139053 h 315266"/>
                  <a:gd name="connsiteX81" fmla="*/ 39688 w 996694"/>
                  <a:gd name="connsiteY81" fmla="*/ 120003 h 315266"/>
                  <a:gd name="connsiteX82" fmla="*/ 20638 w 996694"/>
                  <a:gd name="connsiteY82" fmla="*/ 91428 h 315266"/>
                  <a:gd name="connsiteX83" fmla="*/ 11113 w 996694"/>
                  <a:gd name="connsiteY83" fmla="*/ 77141 h 315266"/>
                  <a:gd name="connsiteX84" fmla="*/ 1588 w 996694"/>
                  <a:gd name="connsiteY84" fmla="*/ 34278 h 315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996694" h="315266">
                    <a:moveTo>
                      <a:pt x="1588" y="34278"/>
                    </a:moveTo>
                    <a:cubicBezTo>
                      <a:pt x="3176" y="26340"/>
                      <a:pt x="14125" y="28865"/>
                      <a:pt x="20638" y="29516"/>
                    </a:cubicBezTo>
                    <a:cubicBezTo>
                      <a:pt x="30628" y="30515"/>
                      <a:pt x="49213" y="39041"/>
                      <a:pt x="49213" y="39041"/>
                    </a:cubicBezTo>
                    <a:cubicBezTo>
                      <a:pt x="73026" y="31103"/>
                      <a:pt x="58739" y="32690"/>
                      <a:pt x="92076" y="43803"/>
                    </a:cubicBezTo>
                    <a:lnTo>
                      <a:pt x="106363" y="48566"/>
                    </a:lnTo>
                    <a:cubicBezTo>
                      <a:pt x="140368" y="37231"/>
                      <a:pt x="126584" y="44610"/>
                      <a:pt x="149226" y="29516"/>
                    </a:cubicBezTo>
                    <a:cubicBezTo>
                      <a:pt x="153988" y="31103"/>
                      <a:pt x="158561" y="35103"/>
                      <a:pt x="163513" y="34278"/>
                    </a:cubicBezTo>
                    <a:cubicBezTo>
                      <a:pt x="169159" y="33337"/>
                      <a:pt x="172681" y="27313"/>
                      <a:pt x="177801" y="24753"/>
                    </a:cubicBezTo>
                    <a:cubicBezTo>
                      <a:pt x="182291" y="22508"/>
                      <a:pt x="187326" y="21578"/>
                      <a:pt x="192088" y="19991"/>
                    </a:cubicBezTo>
                    <a:cubicBezTo>
                      <a:pt x="196851" y="23166"/>
                      <a:pt x="200710" y="28707"/>
                      <a:pt x="206376" y="29516"/>
                    </a:cubicBezTo>
                    <a:cubicBezTo>
                      <a:pt x="210560" y="30114"/>
                      <a:pt x="234353" y="21778"/>
                      <a:pt x="239713" y="19991"/>
                    </a:cubicBezTo>
                    <a:cubicBezTo>
                      <a:pt x="244476" y="23166"/>
                      <a:pt x="248321" y="28806"/>
                      <a:pt x="254001" y="29516"/>
                    </a:cubicBezTo>
                    <a:cubicBezTo>
                      <a:pt x="262033" y="30520"/>
                      <a:pt x="269768" y="25647"/>
                      <a:pt x="277813" y="24753"/>
                    </a:cubicBezTo>
                    <a:cubicBezTo>
                      <a:pt x="298385" y="22467"/>
                      <a:pt x="319088" y="21578"/>
                      <a:pt x="339726" y="19991"/>
                    </a:cubicBezTo>
                    <a:cubicBezTo>
                      <a:pt x="343203" y="17673"/>
                      <a:pt x="361729" y="3512"/>
                      <a:pt x="368301" y="5703"/>
                    </a:cubicBezTo>
                    <a:cubicBezTo>
                      <a:pt x="374691" y="7833"/>
                      <a:pt x="376984" y="16255"/>
                      <a:pt x="382588" y="19991"/>
                    </a:cubicBezTo>
                    <a:cubicBezTo>
                      <a:pt x="386765" y="22776"/>
                      <a:pt x="392113" y="23166"/>
                      <a:pt x="396876" y="24753"/>
                    </a:cubicBezTo>
                    <a:cubicBezTo>
                      <a:pt x="409576" y="23166"/>
                      <a:pt x="422384" y="22281"/>
                      <a:pt x="434976" y="19991"/>
                    </a:cubicBezTo>
                    <a:cubicBezTo>
                      <a:pt x="439915" y="19093"/>
                      <a:pt x="444311" y="14403"/>
                      <a:pt x="449263" y="15228"/>
                    </a:cubicBezTo>
                    <a:cubicBezTo>
                      <a:pt x="454909" y="16169"/>
                      <a:pt x="458788" y="21578"/>
                      <a:pt x="463551" y="24753"/>
                    </a:cubicBezTo>
                    <a:cubicBezTo>
                      <a:pt x="469901" y="23166"/>
                      <a:pt x="476088" y="19340"/>
                      <a:pt x="482601" y="19991"/>
                    </a:cubicBezTo>
                    <a:cubicBezTo>
                      <a:pt x="492591" y="20990"/>
                      <a:pt x="511176" y="29516"/>
                      <a:pt x="511176" y="29516"/>
                    </a:cubicBezTo>
                    <a:cubicBezTo>
                      <a:pt x="515938" y="27928"/>
                      <a:pt x="521075" y="27191"/>
                      <a:pt x="525463" y="24753"/>
                    </a:cubicBezTo>
                    <a:cubicBezTo>
                      <a:pt x="535470" y="19193"/>
                      <a:pt x="554038" y="5703"/>
                      <a:pt x="554038" y="5703"/>
                    </a:cubicBezTo>
                    <a:cubicBezTo>
                      <a:pt x="582149" y="33814"/>
                      <a:pt x="551988" y="11578"/>
                      <a:pt x="592138" y="15228"/>
                    </a:cubicBezTo>
                    <a:cubicBezTo>
                      <a:pt x="602137" y="16137"/>
                      <a:pt x="620713" y="24753"/>
                      <a:pt x="620713" y="24753"/>
                    </a:cubicBezTo>
                    <a:cubicBezTo>
                      <a:pt x="625476" y="23166"/>
                      <a:pt x="629981" y="19991"/>
                      <a:pt x="635001" y="19991"/>
                    </a:cubicBezTo>
                    <a:cubicBezTo>
                      <a:pt x="646971" y="19991"/>
                      <a:pt x="653945" y="29462"/>
                      <a:pt x="663576" y="34278"/>
                    </a:cubicBezTo>
                    <a:cubicBezTo>
                      <a:pt x="668066" y="36523"/>
                      <a:pt x="673101" y="37453"/>
                      <a:pt x="677863" y="39041"/>
                    </a:cubicBezTo>
                    <a:cubicBezTo>
                      <a:pt x="682626" y="34278"/>
                      <a:pt x="685761" y="26883"/>
                      <a:pt x="692151" y="24753"/>
                    </a:cubicBezTo>
                    <a:cubicBezTo>
                      <a:pt x="696913" y="23166"/>
                      <a:pt x="701538" y="28427"/>
                      <a:pt x="706438" y="29516"/>
                    </a:cubicBezTo>
                    <a:cubicBezTo>
                      <a:pt x="715864" y="31611"/>
                      <a:pt x="725488" y="32691"/>
                      <a:pt x="735013" y="34278"/>
                    </a:cubicBezTo>
                    <a:cubicBezTo>
                      <a:pt x="741363" y="32691"/>
                      <a:pt x="748047" y="32094"/>
                      <a:pt x="754063" y="29516"/>
                    </a:cubicBezTo>
                    <a:cubicBezTo>
                      <a:pt x="775882" y="20166"/>
                      <a:pt x="762037" y="19437"/>
                      <a:pt x="782638" y="5703"/>
                    </a:cubicBezTo>
                    <a:cubicBezTo>
                      <a:pt x="786815" y="2918"/>
                      <a:pt x="792163" y="2528"/>
                      <a:pt x="796926" y="941"/>
                    </a:cubicBezTo>
                    <a:cubicBezTo>
                      <a:pt x="829389" y="22584"/>
                      <a:pt x="788458" y="0"/>
                      <a:pt x="839788" y="5703"/>
                    </a:cubicBezTo>
                    <a:cubicBezTo>
                      <a:pt x="845477" y="6335"/>
                      <a:pt x="848593" y="13583"/>
                      <a:pt x="854076" y="15228"/>
                    </a:cubicBezTo>
                    <a:cubicBezTo>
                      <a:pt x="864828" y="18454"/>
                      <a:pt x="876301" y="18403"/>
                      <a:pt x="887413" y="19991"/>
                    </a:cubicBezTo>
                    <a:cubicBezTo>
                      <a:pt x="925516" y="32690"/>
                      <a:pt x="877887" y="19991"/>
                      <a:pt x="915988" y="19991"/>
                    </a:cubicBezTo>
                    <a:cubicBezTo>
                      <a:pt x="921008" y="19991"/>
                      <a:pt x="925513" y="23166"/>
                      <a:pt x="930276" y="24753"/>
                    </a:cubicBezTo>
                    <a:cubicBezTo>
                      <a:pt x="945074" y="19821"/>
                      <a:pt x="962266" y="11724"/>
                      <a:pt x="977901" y="24753"/>
                    </a:cubicBezTo>
                    <a:cubicBezTo>
                      <a:pt x="996694" y="40414"/>
                      <a:pt x="960347" y="48067"/>
                      <a:pt x="958851" y="48566"/>
                    </a:cubicBezTo>
                    <a:cubicBezTo>
                      <a:pt x="955676" y="58091"/>
                      <a:pt x="951761" y="67401"/>
                      <a:pt x="949326" y="77141"/>
                    </a:cubicBezTo>
                    <a:cubicBezTo>
                      <a:pt x="947738" y="83491"/>
                      <a:pt x="947141" y="90175"/>
                      <a:pt x="944563" y="96191"/>
                    </a:cubicBezTo>
                    <a:cubicBezTo>
                      <a:pt x="941049" y="104389"/>
                      <a:pt x="927615" y="120190"/>
                      <a:pt x="920751" y="124766"/>
                    </a:cubicBezTo>
                    <a:cubicBezTo>
                      <a:pt x="916574" y="127551"/>
                      <a:pt x="911226" y="127941"/>
                      <a:pt x="906463" y="129528"/>
                    </a:cubicBezTo>
                    <a:cubicBezTo>
                      <a:pt x="903288" y="134291"/>
                      <a:pt x="901408" y="140240"/>
                      <a:pt x="896938" y="143816"/>
                    </a:cubicBezTo>
                    <a:cubicBezTo>
                      <a:pt x="893018" y="146952"/>
                      <a:pt x="886201" y="145028"/>
                      <a:pt x="882651" y="148578"/>
                    </a:cubicBezTo>
                    <a:cubicBezTo>
                      <a:pt x="879101" y="152128"/>
                      <a:pt x="881438" y="159316"/>
                      <a:pt x="877888" y="162866"/>
                    </a:cubicBezTo>
                    <a:cubicBezTo>
                      <a:pt x="869793" y="170961"/>
                      <a:pt x="849313" y="181916"/>
                      <a:pt x="849313" y="181916"/>
                    </a:cubicBezTo>
                    <a:cubicBezTo>
                      <a:pt x="846138" y="186678"/>
                      <a:pt x="843835" y="192156"/>
                      <a:pt x="839788" y="196203"/>
                    </a:cubicBezTo>
                    <a:cubicBezTo>
                      <a:pt x="835741" y="200250"/>
                      <a:pt x="829077" y="201259"/>
                      <a:pt x="825501" y="205728"/>
                    </a:cubicBezTo>
                    <a:cubicBezTo>
                      <a:pt x="815641" y="218053"/>
                      <a:pt x="827270" y="224268"/>
                      <a:pt x="811213" y="234303"/>
                    </a:cubicBezTo>
                    <a:cubicBezTo>
                      <a:pt x="802699" y="239624"/>
                      <a:pt x="782638" y="243828"/>
                      <a:pt x="782638" y="243828"/>
                    </a:cubicBezTo>
                    <a:cubicBezTo>
                      <a:pt x="777876" y="248591"/>
                      <a:pt x="774239" y="254845"/>
                      <a:pt x="768351" y="258116"/>
                    </a:cubicBezTo>
                    <a:cubicBezTo>
                      <a:pt x="759574" y="262992"/>
                      <a:pt x="749301" y="264466"/>
                      <a:pt x="739776" y="267641"/>
                    </a:cubicBezTo>
                    <a:cubicBezTo>
                      <a:pt x="732097" y="270201"/>
                      <a:pt x="723865" y="270647"/>
                      <a:pt x="715963" y="272403"/>
                    </a:cubicBezTo>
                    <a:cubicBezTo>
                      <a:pt x="709573" y="273823"/>
                      <a:pt x="703182" y="275285"/>
                      <a:pt x="696913" y="277166"/>
                    </a:cubicBezTo>
                    <a:cubicBezTo>
                      <a:pt x="687296" y="280051"/>
                      <a:pt x="677863" y="283516"/>
                      <a:pt x="668338" y="286691"/>
                    </a:cubicBezTo>
                    <a:lnTo>
                      <a:pt x="639763" y="296216"/>
                    </a:lnTo>
                    <a:cubicBezTo>
                      <a:pt x="635001" y="297803"/>
                      <a:pt x="630457" y="300355"/>
                      <a:pt x="625476" y="300978"/>
                    </a:cubicBezTo>
                    <a:cubicBezTo>
                      <a:pt x="612776" y="302566"/>
                      <a:pt x="600033" y="303842"/>
                      <a:pt x="587376" y="305741"/>
                    </a:cubicBezTo>
                    <a:cubicBezTo>
                      <a:pt x="568277" y="308606"/>
                      <a:pt x="530226" y="315266"/>
                      <a:pt x="530226" y="315266"/>
                    </a:cubicBezTo>
                    <a:cubicBezTo>
                      <a:pt x="501651" y="313678"/>
                      <a:pt x="472991" y="313216"/>
                      <a:pt x="444501" y="310503"/>
                    </a:cubicBezTo>
                    <a:cubicBezTo>
                      <a:pt x="439503" y="310027"/>
                      <a:pt x="435114" y="306830"/>
                      <a:pt x="430213" y="305741"/>
                    </a:cubicBezTo>
                    <a:cubicBezTo>
                      <a:pt x="420787" y="303646"/>
                      <a:pt x="411261" y="301780"/>
                      <a:pt x="401638" y="300978"/>
                    </a:cubicBezTo>
                    <a:cubicBezTo>
                      <a:pt x="373118" y="298601"/>
                      <a:pt x="344488" y="297803"/>
                      <a:pt x="315913" y="296216"/>
                    </a:cubicBezTo>
                    <a:lnTo>
                      <a:pt x="287338" y="286691"/>
                    </a:lnTo>
                    <a:cubicBezTo>
                      <a:pt x="282576" y="285103"/>
                      <a:pt x="277228" y="284713"/>
                      <a:pt x="273051" y="281928"/>
                    </a:cubicBezTo>
                    <a:cubicBezTo>
                      <a:pt x="268288" y="278753"/>
                      <a:pt x="263994" y="274728"/>
                      <a:pt x="258763" y="272403"/>
                    </a:cubicBezTo>
                    <a:cubicBezTo>
                      <a:pt x="258753" y="272399"/>
                      <a:pt x="223050" y="260499"/>
                      <a:pt x="215901" y="258116"/>
                    </a:cubicBezTo>
                    <a:cubicBezTo>
                      <a:pt x="163796" y="240748"/>
                      <a:pt x="242715" y="268446"/>
                      <a:pt x="187326" y="243828"/>
                    </a:cubicBezTo>
                    <a:cubicBezTo>
                      <a:pt x="178151" y="239750"/>
                      <a:pt x="158751" y="234303"/>
                      <a:pt x="158751" y="234303"/>
                    </a:cubicBezTo>
                    <a:cubicBezTo>
                      <a:pt x="157163" y="229541"/>
                      <a:pt x="157538" y="223566"/>
                      <a:pt x="153988" y="220016"/>
                    </a:cubicBezTo>
                    <a:cubicBezTo>
                      <a:pt x="150438" y="216466"/>
                      <a:pt x="144191" y="217498"/>
                      <a:pt x="139701" y="215253"/>
                    </a:cubicBezTo>
                    <a:cubicBezTo>
                      <a:pt x="102780" y="196792"/>
                      <a:pt x="147029" y="212933"/>
                      <a:pt x="111126" y="200966"/>
                    </a:cubicBezTo>
                    <a:cubicBezTo>
                      <a:pt x="106363" y="197791"/>
                      <a:pt x="101958" y="194001"/>
                      <a:pt x="96838" y="191441"/>
                    </a:cubicBezTo>
                    <a:cubicBezTo>
                      <a:pt x="92348" y="189196"/>
                      <a:pt x="86471" y="189814"/>
                      <a:pt x="82551" y="186678"/>
                    </a:cubicBezTo>
                    <a:cubicBezTo>
                      <a:pt x="51778" y="162059"/>
                      <a:pt x="94650" y="179600"/>
                      <a:pt x="58738" y="167628"/>
                    </a:cubicBezTo>
                    <a:cubicBezTo>
                      <a:pt x="57151" y="162866"/>
                      <a:pt x="56221" y="157831"/>
                      <a:pt x="53976" y="153341"/>
                    </a:cubicBezTo>
                    <a:cubicBezTo>
                      <a:pt x="51416" y="148221"/>
                      <a:pt x="46706" y="144314"/>
                      <a:pt x="44451" y="139053"/>
                    </a:cubicBezTo>
                    <a:cubicBezTo>
                      <a:pt x="41873" y="133037"/>
                      <a:pt x="42615" y="125857"/>
                      <a:pt x="39688" y="120003"/>
                    </a:cubicBezTo>
                    <a:cubicBezTo>
                      <a:pt x="34568" y="109764"/>
                      <a:pt x="26988" y="100953"/>
                      <a:pt x="20638" y="91428"/>
                    </a:cubicBezTo>
                    <a:lnTo>
                      <a:pt x="11113" y="77141"/>
                    </a:lnTo>
                    <a:cubicBezTo>
                      <a:pt x="16051" y="32700"/>
                      <a:pt x="0" y="42216"/>
                      <a:pt x="1588" y="34278"/>
                    </a:cubicBezTo>
                    <a:close/>
                  </a:path>
                </a:pathLst>
              </a:cu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wrap="square"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22169" y="522731"/>
                <a:ext cx="787968" cy="26196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11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+5,85%</a:t>
                </a:r>
                <a:endParaRPr lang="ru-RU" sz="1100" b="1" dirty="0">
                  <a:solidFill>
                    <a:schemeClr val="bg1"/>
                  </a:solidFill>
                  <a:latin typeface="Trebuchet MS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722169" y="366739"/>
                <a:ext cx="787968" cy="26196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ru-RU" sz="11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+</a:t>
                </a:r>
                <a:r>
                  <a:rPr lang="ru-RU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0</a:t>
                </a:r>
                <a:r>
                  <a:rPr lang="ru-RU" sz="11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,90%</a:t>
                </a:r>
                <a:endParaRPr lang="ru-RU" sz="1100" b="1" dirty="0">
                  <a:solidFill>
                    <a:schemeClr val="bg1"/>
                  </a:solidFill>
                  <a:latin typeface="Trebuchet MS" pitchFamily="34" charset="0"/>
                </a:endParaRPr>
              </a:p>
            </p:txBody>
          </p:sp>
        </p:grpSp>
        <p:pic>
          <p:nvPicPr>
            <p:cNvPr id="15" name="Рисунок 14" descr="2b_vintage-cognac-nude-glass-359571-rel3f726b41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78453" y="2726524"/>
              <a:ext cx="2428892" cy="2000264"/>
            </a:xfrm>
            <a:prstGeom prst="rect">
              <a:avLst/>
            </a:prstGeom>
          </p:spPr>
        </p:pic>
      </p:grpSp>
      <p:sp>
        <p:nvSpPr>
          <p:cNvPr id="34" name="TextBox 33"/>
          <p:cNvSpPr txBox="1"/>
          <p:nvPr/>
        </p:nvSpPr>
        <p:spPr>
          <a:xfrm>
            <a:off x="163479" y="583384"/>
            <a:ext cx="9215502" cy="65329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lIns="98335" tIns="49167" rIns="98335" bIns="49167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1530 организации - лицензиаты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, из них производители – 0, оптовики (в том числе хранение ЭС, АП и ССП) – 35, перевозка – 1, розница – 1494.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Производители пива – 52.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49363" y="154756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Свердловская область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152450" y="6521651"/>
            <a:ext cx="5171382" cy="920712"/>
            <a:chOff x="224397" y="5849957"/>
            <a:chExt cx="6462389" cy="1042653"/>
          </a:xfrm>
        </p:grpSpPr>
        <p:pic>
          <p:nvPicPr>
            <p:cNvPr id="4104" name="Рисунок 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4397" y="5849957"/>
              <a:ext cx="752113" cy="813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891175" y="5951554"/>
              <a:ext cx="5795611" cy="9410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Trebuchet MS" pitchFamily="34" charset="0"/>
                  <a:cs typeface="+mn-cs"/>
                </a:rPr>
                <a:t>Межрегиональное управление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Trebuchet MS" pitchFamily="34" charset="0"/>
                  <a:cs typeface="+mn-cs"/>
                </a:rPr>
                <a:t>Федеральной службы по регулированию алкогольного рынка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latin typeface="Trebuchet MS" pitchFamily="34" charset="0"/>
                  <a:cs typeface="+mn-cs"/>
                </a:rPr>
                <a:t>по Уральскому федеральному округу</a:t>
              </a:r>
              <a:endParaRPr lang="ru-RU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Trebuchet MS" pitchFamily="34" charset="0"/>
                <a:cs typeface="Arial" panose="020B0604020202020204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rgbClr val="E7E6E6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986428" y="6641250"/>
              <a:ext cx="5334218" cy="195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99" name="Заголовок 10"/>
          <p:cNvSpPr>
            <a:spLocks noGrp="1"/>
          </p:cNvSpPr>
          <p:nvPr>
            <p:ph type="title"/>
          </p:nvPr>
        </p:nvSpPr>
        <p:spPr>
          <a:xfrm>
            <a:off x="449231" y="154756"/>
            <a:ext cx="8781098" cy="571503"/>
          </a:xfrm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ru-RU" sz="1400" b="1" dirty="0" smtClean="0">
                <a:latin typeface="Trebuchet MS" pitchFamily="34" charset="0"/>
              </a:rPr>
              <a:t>Сведения о результатах проверок по выявлению незаконного производства и оборота этилового спирта и алкогольной продукции на территории Уральского федерального округа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18CD8-2249-4D75-991A-5A0C582C4A8A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49231" y="797698"/>
          <a:ext cx="8715436" cy="5637547"/>
        </p:xfrm>
        <a:graphic>
          <a:graphicData uri="http://schemas.openxmlformats.org/drawingml/2006/table">
            <a:tbl>
              <a:tblPr/>
              <a:tblGrid>
                <a:gridCol w="4718064"/>
                <a:gridCol w="1392263"/>
                <a:gridCol w="1372218"/>
                <a:gridCol w="1232891"/>
              </a:tblGrid>
              <a:tr h="857256"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11 мес-в 2019г.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11 мес-в 2018г.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Рост/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снижение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768"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Всего выявлено правонарушений, в том числе: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761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573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+132%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7537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оборот продукции немаркированной специальными или акцизными марками 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133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снижение в 6 раз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7537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оборот продукции маркированный поддельными ФСМ 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снижение в 3 раза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7537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нарушение требований, предусмотренных лицензией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снижение в 2 раза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76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нарушение сроков представления декларации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149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-45%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76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несоблюдение минимальных цен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144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рост в 2 раза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76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нарушение учёта алкогольной продукции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388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рост в 5 раз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76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отсутствие лицензии, в том числе розница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+121%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76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отсутствие товарно-транспортных накладных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-0,03%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76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нарушение качества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-0,16%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76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правила торговли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76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продажа дистанционным способом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98768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ts val="182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прочие нарушения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2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20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2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52036" marR="520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0E96E-F914-4FCA-BDFB-38D164F59DC3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663575" y="225425"/>
            <a:ext cx="8429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endParaRPr lang="ru-RU"/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306355" y="154756"/>
            <a:ext cx="926627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 algn="ctr"/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Розничные продажи алкогольной продукции (крепкий алкоголь) </a:t>
            </a:r>
          </a:p>
          <a:p>
            <a:pPr algn="ctr"/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с 2016 года по 2018 год и 9 месяцев 2019 года по данным ЕГАИС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06355" y="940574"/>
          <a:ext cx="9286940" cy="628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F0E96E-F914-4FCA-BDFB-38D164F59DC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663575" y="225425"/>
            <a:ext cx="8429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5" rIns="91432" bIns="45715">
            <a:spAutoFit/>
          </a:bodyPr>
          <a:lstStyle/>
          <a:p>
            <a:endParaRPr lang="ru-RU"/>
          </a:p>
        </p:txBody>
      </p:sp>
      <p:sp>
        <p:nvSpPr>
          <p:cNvPr id="6" name="Заголовок 8"/>
          <p:cNvSpPr txBox="1">
            <a:spLocks/>
          </p:cNvSpPr>
          <p:nvPr/>
        </p:nvSpPr>
        <p:spPr>
          <a:xfrm>
            <a:off x="306355" y="154756"/>
            <a:ext cx="926627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2" tIns="45715" rIns="91432" bIns="45715" anchor="ctr"/>
          <a:lstStyle/>
          <a:p>
            <a:pPr algn="ctr"/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Розничные продажи пива и пивных напитков </a:t>
            </a:r>
            <a:br>
              <a:rPr lang="ru-RU" sz="1600" dirty="0" smtClean="0">
                <a:latin typeface="Trebuchet MS" pitchFamily="34" charset="0"/>
                <a:cs typeface="Times New Roman" pitchFamily="18" charset="0"/>
              </a:rPr>
            </a:br>
            <a:r>
              <a:rPr lang="ru-RU" sz="1600" dirty="0" smtClean="0">
                <a:latin typeface="Trebuchet MS" pitchFamily="34" charset="0"/>
                <a:cs typeface="Times New Roman" pitchFamily="18" charset="0"/>
              </a:rPr>
              <a:t>с 2016 года по 2018 год и за 9 месяцев 2019 года по данным ЕГАИС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234918" y="1012013"/>
          <a:ext cx="9358378" cy="6143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7E9C8680-3990-46E4-A487-D579E486FB3E}" type="slidenum">
              <a:rPr lang="ru-RU" smtClean="0"/>
              <a:pPr>
                <a:defRPr/>
              </a:pPr>
              <a:t>7</a:t>
            </a:fld>
            <a:endParaRPr lang="ru-RU" smtClean="0"/>
          </a:p>
        </p:txBody>
      </p:sp>
      <p:graphicFrame>
        <p:nvGraphicFramePr>
          <p:cNvPr id="7" name="Диаграмма 8"/>
          <p:cNvGraphicFramePr>
            <a:graphicFrameLocks/>
          </p:cNvGraphicFramePr>
          <p:nvPr/>
        </p:nvGraphicFramePr>
        <p:xfrm>
          <a:off x="3306751" y="940574"/>
          <a:ext cx="6143668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0669" y="154756"/>
            <a:ext cx="8929750" cy="83098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32" tIns="45715" rIns="91432" bIns="45715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Пресечение незаконной деятельности по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ПРОИЗВОДСТВУ, ХРАНЕНИЮ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ОБОРОТУ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алкогольной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 спиртосодержащей продукции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 2016-2018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годы 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11 месяцев 2019 года, в том числе совместно с правоохранительными органами*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64007" y="1869268"/>
            <a:ext cx="78581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rebuchet MS" pitchFamily="34" charset="0"/>
              </a:rPr>
              <a:t>ЦЕХА</a:t>
            </a:r>
            <a:endParaRPr lang="ru-RU" dirty="0">
              <a:latin typeface="Trebuchet MS" pitchFamily="34" charset="0"/>
            </a:endParaRPr>
          </a:p>
        </p:txBody>
      </p:sp>
      <p:graphicFrame>
        <p:nvGraphicFramePr>
          <p:cNvPr id="12" name="Диаграмма 8"/>
          <p:cNvGraphicFramePr>
            <a:graphicFrameLocks/>
          </p:cNvGraphicFramePr>
          <p:nvPr/>
        </p:nvGraphicFramePr>
        <p:xfrm>
          <a:off x="3449627" y="4012408"/>
          <a:ext cx="6143637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Picture 5" descr="\\10.10.35.127\Media\08 Отдел\Архив значимых мероприятий\2018\Значимое ул. Изоплит ДЕЛА НЕТ\ФОТО\IMG_20180806_124608.jpg"/>
          <p:cNvPicPr>
            <a:picLocks noChangeAspect="1" noChangeArrowheads="1"/>
          </p:cNvPicPr>
          <p:nvPr/>
        </p:nvPicPr>
        <p:blipFill>
          <a:blip r:embed="rId4"/>
          <a:srcRect r="14583"/>
          <a:stretch>
            <a:fillRect/>
          </a:stretch>
        </p:blipFill>
        <p:spPr bwMode="auto">
          <a:xfrm>
            <a:off x="449231" y="4012408"/>
            <a:ext cx="342902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669" y="1154888"/>
            <a:ext cx="3571900" cy="20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49231" y="6369862"/>
            <a:ext cx="2643206" cy="738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*По итогам значимых мероприятий                  (крупный объем)</a:t>
            </a:r>
            <a:endParaRPr lang="ru-RU" sz="140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8"/>
          <p:cNvSpPr>
            <a:spLocks noGrp="1"/>
          </p:cNvSpPr>
          <p:nvPr>
            <p:ph type="title"/>
          </p:nvPr>
        </p:nvSpPr>
        <p:spPr>
          <a:xfrm>
            <a:off x="377825" y="225425"/>
            <a:ext cx="9072563" cy="64293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Динамика изменения объёмов изъятой из незаконного оборота алкогольной продукции наименование «Водка», «Пиво и пивные напитки» за 2016-2018 годы и 11 месяцев 2019 года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F799B8-320A-4F48-8E4A-B2B8B85C9692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graphicFrame>
        <p:nvGraphicFramePr>
          <p:cNvPr id="6" name="Диаграмма 9"/>
          <p:cNvGraphicFramePr>
            <a:graphicFrameLocks/>
          </p:cNvGraphicFramePr>
          <p:nvPr/>
        </p:nvGraphicFramePr>
        <p:xfrm>
          <a:off x="377793" y="1154888"/>
          <a:ext cx="8985281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11"/>
          <p:cNvGraphicFramePr>
            <a:graphicFrameLocks/>
          </p:cNvGraphicFramePr>
          <p:nvPr/>
        </p:nvGraphicFramePr>
        <p:xfrm>
          <a:off x="377793" y="3940970"/>
          <a:ext cx="9001188" cy="3512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3672F-70A9-4BC3-B20B-E5A7057785A3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9231" y="226194"/>
            <a:ext cx="87574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794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Результаты проверок в организациях, осуществляющих производство и оборот пива и пивных напитков на территории Свердловской области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012012"/>
          <a:ext cx="5592767" cy="2857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592767" y="1654954"/>
          <a:ext cx="3857652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0" y="4155284"/>
          <a:ext cx="3449627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5058" name="Picture 2" descr="\\10.10.35.127\Media\08 Отдел\2010-2019 АРХИВ ЗНАЧИМЫХ МЕРОПРИЯТИЙ  !!!! привет от Насти!!!!!!!!!!!!!!!!!!!!!!!!!!!\2019\Пиво, пивные напитки\45 Пиво Значимое ООО Лидер 12.03.2019\Материалы\Фотографии ООО Лидер 12.03.2019\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92437" y="4155284"/>
            <a:ext cx="3619525" cy="271464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449891" y="869136"/>
            <a:ext cx="38576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Проверки в отношении организаций, осуществляющих деятельность по производству и обороту пива и пивных напитков от общего количества проверок за 11 месяцев 2019 года</a:t>
            </a:r>
            <a:endParaRPr lang="ru-RU" sz="1100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6807213" y="4155284"/>
          <a:ext cx="2786082" cy="2525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8381</TotalTime>
  <Words>1877</Words>
  <Application>Microsoft Office PowerPoint</Application>
  <PresentationFormat>Произвольный</PresentationFormat>
  <Paragraphs>303</Paragraphs>
  <Slides>19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Сведения о результатах проверок по выявлению незаконного производства и оборота этилового спирта и алкогольной продукции на территории Уральского федерального округа</vt:lpstr>
      <vt:lpstr>Слайд 5</vt:lpstr>
      <vt:lpstr>Слайд 6</vt:lpstr>
      <vt:lpstr>Слайд 7</vt:lpstr>
      <vt:lpstr>Динамика изменения объёмов изъятой из незаконного оборота алкогольной продукции наименование «Водка», «Пиво и пивные напитки» за 2016-2018 годы и 11 месяцев 2019 года</vt:lpstr>
      <vt:lpstr>Слайд 9</vt:lpstr>
      <vt:lpstr>Слайд 10</vt:lpstr>
      <vt:lpstr>Меры, направленные на повышение эффективности пресечения незаконного оборота этилового спирта, алкогольной и спиртосодержащей продукции</vt:lpstr>
      <vt:lpstr>Слайд 12</vt:lpstr>
      <vt:lpstr>Слайд 13</vt:lpstr>
      <vt:lpstr>Некачественные пивные напитки </vt:lpstr>
      <vt:lpstr>Слайд 15</vt:lpstr>
      <vt:lpstr>Слайд 16</vt:lpstr>
      <vt:lpstr>Слайд 17</vt:lpstr>
      <vt:lpstr>Слайд 18</vt:lpstr>
      <vt:lpstr>Слайд 19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novik-oi</dc:creator>
  <cp:lastModifiedBy>korelin-YE</cp:lastModifiedBy>
  <cp:revision>834</cp:revision>
  <cp:lastPrinted>2017-02-09T10:57:24Z</cp:lastPrinted>
  <dcterms:created xsi:type="dcterms:W3CDTF">2017-02-06T08:26:13Z</dcterms:created>
  <dcterms:modified xsi:type="dcterms:W3CDTF">2019-12-16T03:45:02Z</dcterms:modified>
</cp:coreProperties>
</file>