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26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Default Extension="jpeg" ContentType="image/jpeg"/>
  <Override PartName="/ppt/diagrams/quickStyle1.xml" ContentType="application/vnd.openxmlformats-officedocument.drawingml.diagramStyle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1" r:id="rId2"/>
    <p:sldId id="702" r:id="rId3"/>
    <p:sldId id="743" r:id="rId4"/>
    <p:sldId id="744" r:id="rId5"/>
    <p:sldId id="714" r:id="rId6"/>
    <p:sldId id="725" r:id="rId7"/>
    <p:sldId id="276" r:id="rId8"/>
    <p:sldId id="719" r:id="rId9"/>
    <p:sldId id="727" r:id="rId10"/>
    <p:sldId id="749" r:id="rId11"/>
    <p:sldId id="776" r:id="rId12"/>
    <p:sldId id="777" r:id="rId13"/>
    <p:sldId id="778" r:id="rId14"/>
    <p:sldId id="755" r:id="rId15"/>
    <p:sldId id="763" r:id="rId16"/>
    <p:sldId id="781" r:id="rId17"/>
    <p:sldId id="782" r:id="rId18"/>
    <p:sldId id="779" r:id="rId19"/>
    <p:sldId id="780" r:id="rId20"/>
    <p:sldId id="783" r:id="rId21"/>
    <p:sldId id="762" r:id="rId22"/>
    <p:sldId id="751" r:id="rId23"/>
    <p:sldId id="752" r:id="rId24"/>
    <p:sldId id="753" r:id="rId25"/>
    <p:sldId id="754" r:id="rId26"/>
    <p:sldId id="764" r:id="rId27"/>
    <p:sldId id="765" r:id="rId28"/>
    <p:sldId id="76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0" autoAdjust="0"/>
    <p:restoredTop sz="91548" autoAdjust="0"/>
  </p:normalViewPr>
  <p:slideViewPr>
    <p:cSldViewPr>
      <p:cViewPr>
        <p:scale>
          <a:sx n="100" d="100"/>
          <a:sy n="100" d="100"/>
        </p:scale>
        <p:origin x="-20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%20(&#1040;&#1074;&#1090;&#1086;&#1089;&#1086;&#1093;&#1088;&#1072;&#1085;&#1077;&#1085;&#1085;&#1099;&#1081;)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etirkin-as\Desktop\&#1063;&#1045;&#1056;&#1053;&#1054;&#1042;&#1048;&#1050;%20&#1055;&#1088;&#1080;&#1083;&#1086;&#1078;&#1077;&#1085;&#1080;&#1103;%203\&#1057;&#1074;&#1086;&#1076;&#1085;&#1072;&#1103;%20&#1090;&#1072;&#1073;&#1083;&#1080;&#1094;&#1072;%20&#1076;&#1083;&#1103;%20&#1076;&#1086;&#1082;&#1083;&#1072;&#1076;&#1086;&#1074;,%20&#1089;&#1087;&#1088;&#1072;&#1074;&#1086;&#1082;%20&#1074;%20&#1088;&#1072;&#1079;&#1088;&#1077;&#1079;&#1077;%20&#1089;&#1091;&#1073;&#1098;&#1077;&#1082;&#1090;&#1086;&#1074;%20&#1089;%20&#1092;&#1086;&#1088;&#1084;&#1091;&#1083;&#1072;&#1084;&#1080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9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etirkin-as\Desktop\&#1063;&#1045;&#1056;&#1053;&#1054;&#1042;&#1048;&#1050;%20&#1055;&#1088;&#1080;&#1083;&#1086;&#1078;&#1077;&#1085;&#1080;&#1103;%203\&#1057;&#1074;&#1086;&#1076;&#1085;&#1072;&#1103;%20&#1090;&#1072;&#1073;&#1083;&#1080;&#1094;&#1072;%20&#1076;&#1083;&#1103;%20&#1076;&#1086;&#1082;&#1083;&#1072;&#1076;&#1086;&#1074;,%20&#1089;&#1087;&#1088;&#1072;&#1074;&#1086;&#1082;%20&#1074;%20&#1088;&#1072;&#1079;&#1088;&#1077;&#1079;&#1077;%20&#1089;&#1091;&#1073;&#1098;&#1077;&#1082;&#1090;&#1086;&#1074;%20&#1089;%20&#1092;&#1086;&#1088;&#1084;&#1091;&#1083;&#1072;&#1084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116719129728521"/>
          <c:y val="3.5321633135575792E-2"/>
          <c:w val="0.83676193974235458"/>
          <c:h val="0.7344418772016329"/>
        </c:manualLayout>
      </c:layout>
      <c:lineChart>
        <c:grouping val="standard"/>
        <c:ser>
          <c:idx val="0"/>
          <c:order val="0"/>
          <c:tx>
            <c:strRef>
              <c:f>'Изъято продукции'!$B$2</c:f>
              <c:strCache>
                <c:ptCount val="1"/>
                <c:pt idx="0">
                  <c:v>водка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'Изъято продукции'!$A$3:$A$6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'Изъято продукции'!$B$3:$B$6</c:f>
              <c:numCache>
                <c:formatCode>#,##0.00</c:formatCode>
                <c:ptCount val="4"/>
                <c:pt idx="0">
                  <c:v>18420</c:v>
                </c:pt>
                <c:pt idx="1">
                  <c:v>28383</c:v>
                </c:pt>
                <c:pt idx="2">
                  <c:v>2786.3</c:v>
                </c:pt>
                <c:pt idx="3">
                  <c:v>190.78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7F-4D1C-9422-6E69DEC0EAFF}"/>
            </c:ext>
          </c:extLst>
        </c:ser>
        <c:ser>
          <c:idx val="1"/>
          <c:order val="1"/>
          <c:tx>
            <c:strRef>
              <c:f>'Изъято продукции'!$C$2</c:f>
              <c:strCache>
                <c:ptCount val="1"/>
                <c:pt idx="0">
                  <c:v>пиво и пивные напитки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'Изъято продукции'!$A$3:$A$6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'Изъято продукции'!$C$3:$C$6</c:f>
              <c:numCache>
                <c:formatCode>#,##0.00</c:formatCode>
                <c:ptCount val="4"/>
                <c:pt idx="0">
                  <c:v>4010</c:v>
                </c:pt>
                <c:pt idx="1">
                  <c:v>2814</c:v>
                </c:pt>
                <c:pt idx="2">
                  <c:v>20643</c:v>
                </c:pt>
                <c:pt idx="3">
                  <c:v>25073.780000000021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47F-4D1C-9422-6E69DEC0EAFF}"/>
            </c:ext>
          </c:extLst>
        </c:ser>
        <c:dLbls>
          <c:showVal val="1"/>
        </c:dLbls>
        <c:marker val="1"/>
        <c:axId val="56250752"/>
        <c:axId val="56252288"/>
      </c:lineChart>
      <c:catAx>
        <c:axId val="56250752"/>
        <c:scaling>
          <c:orientation val="minMax"/>
        </c:scaling>
        <c:axPos val="b"/>
        <c:numFmt formatCode="General" sourceLinked="0"/>
        <c:tickLblPos val="nextTo"/>
        <c:crossAx val="56252288"/>
        <c:crosses val="autoZero"/>
        <c:auto val="1"/>
        <c:lblAlgn val="ctr"/>
        <c:lblOffset val="100"/>
      </c:catAx>
      <c:valAx>
        <c:axId val="5625228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декалитры</a:t>
                </a:r>
              </a:p>
            </c:rich>
          </c:tx>
          <c:layout>
            <c:manualLayout>
              <c:xMode val="edge"/>
              <c:yMode val="edge"/>
              <c:x val="2.4229964639374347E-3"/>
              <c:y val="0.34676277277057704"/>
            </c:manualLayout>
          </c:layout>
        </c:title>
        <c:numFmt formatCode="#,##0.00" sourceLinked="1"/>
        <c:tickLblPos val="nextTo"/>
        <c:crossAx val="56250752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0"/>
                <c:y val="5.8051984196909538E-2"/>
              </c:manualLayout>
            </c:layout>
          </c:dispUnitsLbl>
        </c:dispUnits>
      </c:valAx>
    </c:plotArea>
    <c:legend>
      <c:legendPos val="b"/>
      <c:layout>
        <c:manualLayout>
          <c:xMode val="edge"/>
          <c:yMode val="edge"/>
          <c:x val="0.13175058139328386"/>
          <c:y val="0.90544948066856346"/>
          <c:w val="0.55076219923043557"/>
          <c:h val="9.4550519331451352E-2"/>
        </c:manualLayout>
      </c:layout>
    </c:legend>
    <c:plotVisOnly val="1"/>
    <c:dispBlanksAs val="gap"/>
  </c:chart>
  <c:spPr>
    <a:gradFill rotWithShape="1">
      <a:gsLst>
        <a:gs pos="0">
          <a:schemeClr val="accent4">
            <a:tint val="50000"/>
            <a:satMod val="300000"/>
          </a:schemeClr>
        </a:gs>
        <a:gs pos="35000">
          <a:schemeClr val="accent4">
            <a:tint val="37000"/>
            <a:satMod val="300000"/>
          </a:schemeClr>
        </a:gs>
        <a:gs pos="100000">
          <a:schemeClr val="accent4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4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Trebuchet MS" pitchFamily="34" charset="0"/>
          <a:ea typeface="+mn-ea"/>
          <a:cs typeface="Arial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9239017658004021"/>
          <c:y val="0.11098449057504158"/>
          <c:w val="0.60895986593225138"/>
          <c:h val="0.78611182693072468"/>
        </c:manualLayout>
      </c:layout>
      <c:pieChart>
        <c:varyColors val="1"/>
        <c:ser>
          <c:idx val="0"/>
          <c:order val="0"/>
          <c:tx>
            <c:strRef>
              <c:f>Диаграммы!$A$7:$G$7</c:f>
              <c:strCache>
                <c:ptCount val="1"/>
                <c:pt idx="0">
                  <c:v>Количество вынесенных постановлений</c:v>
                </c:pt>
              </c:strCache>
            </c:strRef>
          </c:tx>
          <c:dPt>
            <c:idx val="1"/>
            <c:explosion val="1"/>
          </c:dPt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Percent val="1"/>
          </c:dLbls>
          <c:val>
            <c:numRef>
              <c:f>Диаграммы!$H$7:$H$8</c:f>
              <c:numCache>
                <c:formatCode>General</c:formatCode>
                <c:ptCount val="2"/>
                <c:pt idx="0">
                  <c:v>353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Диаграммы!$A$8</c:f>
              <c:strCache>
                <c:ptCount val="1"/>
                <c:pt idx="0">
                  <c:v>прекращено производств по делу в связи с малозначительностью</c:v>
                </c:pt>
              </c:strCache>
            </c:strRef>
          </c:tx>
          <c:dLbls>
            <c:dLblPos val="ctr"/>
            <c:showPercent val="1"/>
          </c:dLbls>
          <c:val>
            <c:numRef>
              <c:f>Диаграммы!$H$8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</c:chart>
  <c:txPr>
    <a:bodyPr/>
    <a:lstStyle/>
    <a:p>
      <a:pPr>
        <a:defRPr sz="12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 месяцев 2020</c:v>
                </c:pt>
              </c:strCache>
            </c:strRef>
          </c:tx>
          <c:dLbls>
            <c:dLbl>
              <c:idx val="0"/>
              <c:layout>
                <c:manualLayout>
                  <c:x val="-0.25968397905919088"/>
                  <c:y val="0.15862889654515144"/>
                </c:manualLayout>
              </c:layout>
              <c:showPercent val="1"/>
            </c:dLbl>
            <c:dLbl>
              <c:idx val="1"/>
              <c:layout>
                <c:manualLayout>
                  <c:x val="0.22934932822962611"/>
                  <c:y val="-0.1586667571840562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6</a:t>
                    </a:r>
                    <a:r>
                      <a:rPr lang="en-US" sz="1200" dirty="0" smtClean="0"/>
                      <a:t>6</a:t>
                    </a:r>
                    <a:r>
                      <a:rPr lang="en-US" sz="1200" dirty="0"/>
                      <a:t>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количество штрафов МРУ</c:v>
                </c:pt>
                <c:pt idx="1">
                  <c:v>количество предупреждений МРУ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</c:v>
                </c:pt>
                <c:pt idx="1">
                  <c:v>109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Количество штрафа МРУ</c:v>
                </c:pt>
                <c:pt idx="1">
                  <c:v>Количество предупреждений МРУ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</c:v>
                </c:pt>
                <c:pt idx="1">
                  <c:v>330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Штрафы суд</c:v>
                </c:pt>
                <c:pt idx="1">
                  <c:v>штраф предупреж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176</c:v>
                </c:pt>
                <c:pt idx="1">
                  <c:v>81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 месяцев 2020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штрафы суд</c:v>
                </c:pt>
                <c:pt idx="1">
                  <c:v>шпредупреждение суд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111</c:v>
                </c:pt>
                <c:pt idx="1">
                  <c:v>47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0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Доля мероприятий в отношений мероприятий </a:t>
            </a:r>
            <a:r>
              <a:rPr lang="ru-RU" dirty="0" smtClean="0">
                <a:latin typeface="Trebuchet MS" pitchFamily="34" charset="0"/>
              </a:rPr>
              <a:t>                     без </a:t>
            </a:r>
            <a:r>
              <a:rPr lang="ru-RU" dirty="0">
                <a:latin typeface="Trebuchet MS" pitchFamily="34" charset="0"/>
              </a:rPr>
              <a:t>взаимодействия по видам деятельности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мероприятий в отношений мероприятий без взаимодействия по видам деятельности</c:v>
                </c:pt>
              </c:strCache>
            </c:strRef>
          </c:tx>
          <c:dPt>
            <c:idx val="1"/>
            <c:explosion val="3"/>
          </c:dPt>
          <c:dPt>
            <c:idx val="2"/>
            <c:explosion val="2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923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68%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374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27%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6.0368523158222095E-2"/>
                  <c:y val="0.10016137869801189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68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 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5%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Пиво и пивные напитки</c:v>
                </c:pt>
                <c:pt idx="1">
                  <c:v>Лицензиаты ФСРАР</c:v>
                </c:pt>
                <c:pt idx="2">
                  <c:v>Розница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923</c:v>
                </c:pt>
                <c:pt idx="1">
                  <c:v>374</c:v>
                </c:pt>
                <c:pt idx="2">
                  <c:v>68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предостережения по видам деятельности</c:v>
                </c:pt>
              </c:strCache>
            </c:strRef>
          </c:tx>
          <c:explosion val="10"/>
          <c:dPt>
            <c:idx val="0"/>
            <c:explosion val="2"/>
          </c:dPt>
          <c:dPt>
            <c:idx val="1"/>
            <c:explosion val="2"/>
          </c:dPt>
          <c:dPt>
            <c:idx val="2"/>
            <c:explosion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598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75%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156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19%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6.71922972834256E-2"/>
                  <c:y val="8.8883267408702032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49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 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Пиво и пивные напитки</c:v>
                </c:pt>
                <c:pt idx="1">
                  <c:v>Лицензиаты ФСРАР</c:v>
                </c:pt>
                <c:pt idx="2">
                  <c:v>Розница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598</c:v>
                </c:pt>
                <c:pt idx="1">
                  <c:v>156</c:v>
                </c:pt>
                <c:pt idx="2">
                  <c:v>49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Мероприятия без взаимодействия с юридическими </a:t>
            </a:r>
            <a:r>
              <a:rPr lang="ru-RU" dirty="0" smtClean="0">
                <a:latin typeface="Trebuchet MS" pitchFamily="34" charset="0"/>
              </a:rPr>
              <a:t>лицами</a:t>
            </a:r>
            <a:endParaRPr lang="ru-RU" dirty="0">
              <a:latin typeface="Trebuchet MS" pitchFamily="34" charset="0"/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6.4554578795598977E-2"/>
          <c:y val="0.25462358968616139"/>
          <c:w val="0.85311342236158383"/>
          <c:h val="0.7312400763099292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без взаимодействия с юридическими лицами за 7 месяцев 2020 года </c:v>
                </c:pt>
              </c:strCache>
            </c:strRef>
          </c:tx>
          <c:explosion val="2"/>
          <c:dLbls>
            <c:dLbl>
              <c:idx val="0"/>
              <c:layout>
                <c:manualLayout>
                  <c:x val="-0.15778367255522344"/>
                  <c:y val="6.5067411101734909E-3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556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41%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-9.8578954244706363E-2"/>
                  <c:y val="-6.5911299708438523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78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162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12%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3"/>
              <c:layout>
                <c:manualLayout>
                  <c:x val="0.13333240012318373"/>
                  <c:y val="-2.1664540280682949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359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26%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129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9%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5"/>
              <c:layout>
                <c:manualLayout>
                  <c:x val="6.6781918120141504E-2"/>
                  <c:y val="8.9865137801810158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81 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Курганская область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ХМАО-Югра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556</c:v>
                </c:pt>
                <c:pt idx="1">
                  <c:v>78</c:v>
                </c:pt>
                <c:pt idx="2">
                  <c:v>162</c:v>
                </c:pt>
                <c:pt idx="3">
                  <c:v>359</c:v>
                </c:pt>
                <c:pt idx="4">
                  <c:v>129</c:v>
                </c:pt>
                <c:pt idx="5">
                  <c:v>81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Предостережения </a:t>
            </a:r>
            <a:r>
              <a:rPr lang="ru-RU" dirty="0" smtClean="0">
                <a:latin typeface="Trebuchet MS" pitchFamily="34" charset="0"/>
              </a:rPr>
              <a:t>по </a:t>
            </a:r>
            <a:r>
              <a:rPr lang="ru-RU" dirty="0" err="1">
                <a:latin typeface="Trebuchet MS" pitchFamily="34" charset="0"/>
              </a:rPr>
              <a:t>УрФО</a:t>
            </a:r>
            <a:endParaRPr lang="ru-RU" dirty="0">
              <a:latin typeface="Trebuchet MS" pitchFamily="34" charset="0"/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6.7387804809765334E-2"/>
          <c:y val="0.25692508588866397"/>
          <c:w val="0.8491430797801357"/>
          <c:h val="0.72783692552583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Предостережения за 7 месяцев 2020 года по УрФО</c:v>
                </c:pt>
              </c:strCache>
            </c:strRef>
          </c:tx>
          <c:dPt>
            <c:idx val="0"/>
            <c:explosion val="3"/>
          </c:dPt>
          <c:dPt>
            <c:idx val="1"/>
            <c:explosion val="1"/>
          </c:dPt>
          <c:dPt>
            <c:idx val="2"/>
            <c:explosion val="3"/>
          </c:dPt>
          <c:dPt>
            <c:idx val="3"/>
            <c:explosion val="3"/>
          </c:dPt>
          <c:dPt>
            <c:idx val="4"/>
            <c:explosion val="5"/>
          </c:dPt>
          <c:dPt>
            <c:idx val="5"/>
            <c:explosion val="3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314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39%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-9.7475433242811951E-2"/>
                  <c:y val="-6.1162126599288894E-2"/>
                </c:manualLayout>
              </c:layout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43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5%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98</a:t>
                    </a:r>
                    <a:r>
                      <a:rPr lang="ru-RU" sz="1500" smtClean="0">
                        <a:latin typeface="Trebuchet MS" pitchFamily="34" charset="0"/>
                      </a:rPr>
                      <a:t> (</a:t>
                    </a:r>
                    <a:r>
                      <a:rPr lang="en-US" sz="1500" smtClean="0">
                        <a:latin typeface="Trebuchet MS" pitchFamily="34" charset="0"/>
                      </a:rPr>
                      <a:t>12%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211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26%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77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10%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5"/>
              <c:layout>
                <c:manualLayout>
                  <c:x val="6.5421997629646872E-2"/>
                  <c:y val="9.1130370791055765E-2"/>
                </c:manualLayout>
              </c:layout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60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8%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Курганская область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ХМАО-Югра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314</c:v>
                </c:pt>
                <c:pt idx="1">
                  <c:v>43</c:v>
                </c:pt>
                <c:pt idx="2">
                  <c:v>98</c:v>
                </c:pt>
                <c:pt idx="3">
                  <c:v>211</c:v>
                </c:pt>
                <c:pt idx="4">
                  <c:v>77</c:v>
                </c:pt>
                <c:pt idx="5">
                  <c:v>60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4553373072401571E-3"/>
                  <c:y val="-5.6296368879307897E-2"/>
                </c:manualLayout>
              </c:layout>
              <c:showVal val="1"/>
            </c:dLbl>
            <c:dLbl>
              <c:idx val="1"/>
              <c:layout>
                <c:manualLayout>
                  <c:x val="-1.6510408861324422E-2"/>
                  <c:y val="-6.1332904056664757E-2"/>
                </c:manualLayout>
              </c:layout>
              <c:showVal val="1"/>
            </c:dLbl>
            <c:dLbl>
              <c:idx val="2"/>
              <c:layout>
                <c:manualLayout>
                  <c:x val="-1.8390675879059827E-2"/>
                  <c:y val="-3.7925660479483612E-2"/>
                </c:manualLayout>
              </c:layout>
              <c:showVal val="1"/>
            </c:dLbl>
            <c:dLbl>
              <c:idx val="3"/>
              <c:layout>
                <c:manualLayout>
                  <c:x val="-4.4817613486784523E-3"/>
                  <c:y val="-4.8888546711834041E-2"/>
                </c:manualLayout>
              </c:layout>
              <c:showVal val="1"/>
            </c:dLbl>
            <c:dLbl>
              <c:idx val="4"/>
              <c:layout>
                <c:manualLayout>
                  <c:x val="4.4817613486784523E-3"/>
                  <c:y val="-3.1110893362076206E-2"/>
                </c:manualLayout>
              </c:layout>
              <c:showVal val="1"/>
            </c:dLbl>
            <c:dLbl>
              <c:idx val="7"/>
              <c:layout>
                <c:manualLayout>
                  <c:x val="-1.3445284046035417E-2"/>
                  <c:y val="-3.9999720036955122E-2"/>
                </c:manualLayout>
              </c:layout>
              <c:showVal val="1"/>
            </c:dLbl>
            <c:dLbl>
              <c:idx val="8"/>
              <c:layout>
                <c:manualLayout>
                  <c:x val="2.9878408991189632E-3"/>
                  <c:y val="-2.6666829978442847E-2"/>
                </c:manualLayout>
              </c:layout>
              <c:showVal val="1"/>
            </c:dLbl>
            <c:dLbl>
              <c:idx val="9"/>
              <c:layout>
                <c:manualLayout>
                  <c:x val="-1.9420965844273351E-2"/>
                  <c:y val="-4.4444133374394575E-2"/>
                </c:manualLayout>
              </c:layout>
              <c:showVal val="1"/>
            </c:dLbl>
            <c:dLbl>
              <c:idx val="10"/>
              <c:layout>
                <c:manualLayout>
                  <c:x val="-1.6433124945154323E-2"/>
                  <c:y val="5.7777373386712953E-2"/>
                </c:manualLayout>
              </c:layout>
              <c:showVal val="1"/>
            </c:dLbl>
            <c:showVal val="1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43</c:v>
                </c:pt>
                <c:pt idx="1">
                  <c:v>42</c:v>
                </c:pt>
                <c:pt idx="2">
                  <c:v>46</c:v>
                </c:pt>
                <c:pt idx="3">
                  <c:v>65</c:v>
                </c:pt>
                <c:pt idx="4">
                  <c:v>43</c:v>
                </c:pt>
                <c:pt idx="5">
                  <c:v>147</c:v>
                </c:pt>
                <c:pt idx="6">
                  <c:v>81</c:v>
                </c:pt>
                <c:pt idx="7">
                  <c:v>49</c:v>
                </c:pt>
                <c:pt idx="8">
                  <c:v>46</c:v>
                </c:pt>
                <c:pt idx="9">
                  <c:v>188</c:v>
                </c:pt>
                <c:pt idx="10">
                  <c:v>162</c:v>
                </c:pt>
                <c:pt idx="11">
                  <c:v>248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Предостережения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1037079576084477E-3"/>
                  <c:y val="2.7258951818360001E-2"/>
                </c:manualLayout>
              </c:layout>
              <c:showVal val="1"/>
            </c:dLbl>
            <c:dLbl>
              <c:idx val="1"/>
              <c:layout>
                <c:manualLayout>
                  <c:x val="-7.5468861639675514E-3"/>
                  <c:y val="3.9703309163190481E-2"/>
                </c:manualLayout>
              </c:layout>
              <c:showVal val="1"/>
            </c:dLbl>
            <c:dLbl>
              <c:idx val="2"/>
              <c:layout>
                <c:manualLayout>
                  <c:x val="-1.0727894262784901E-2"/>
                  <c:y val="2.3703537799677116E-2"/>
                </c:manualLayout>
              </c:layout>
              <c:showVal val="1"/>
            </c:dLbl>
            <c:dLbl>
              <c:idx val="3"/>
              <c:layout>
                <c:manualLayout>
                  <c:x val="-2.091488629383256E-2"/>
                  <c:y val="2.2222066687197211E-2"/>
                </c:manualLayout>
              </c:layout>
              <c:showVal val="1"/>
            </c:dLbl>
            <c:dLbl>
              <c:idx val="4"/>
              <c:layout>
                <c:manualLayout>
                  <c:x val="-1.9420965844273351E-2"/>
                  <c:y val="3.555530669951569E-2"/>
                </c:manualLayout>
              </c:layout>
              <c:showVal val="1"/>
            </c:dLbl>
            <c:dLbl>
              <c:idx val="10"/>
              <c:layout>
                <c:manualLayout>
                  <c:x val="-1.6433124945154323E-2"/>
                  <c:y val="-4.8888546711834041E-2"/>
                </c:manualLayout>
              </c:layout>
              <c:showVal val="1"/>
            </c:dLbl>
            <c:showVal val="1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29</c:v>
                </c:pt>
                <c:pt idx="1">
                  <c:v>35</c:v>
                </c:pt>
                <c:pt idx="2">
                  <c:v>30</c:v>
                </c:pt>
                <c:pt idx="3">
                  <c:v>37</c:v>
                </c:pt>
                <c:pt idx="4">
                  <c:v>24</c:v>
                </c:pt>
                <c:pt idx="5">
                  <c:v>19</c:v>
                </c:pt>
                <c:pt idx="6">
                  <c:v>32</c:v>
                </c:pt>
                <c:pt idx="7">
                  <c:v>21</c:v>
                </c:pt>
                <c:pt idx="8">
                  <c:v>22</c:v>
                </c:pt>
                <c:pt idx="9">
                  <c:v>61</c:v>
                </c:pt>
                <c:pt idx="10">
                  <c:v>195</c:v>
                </c:pt>
                <c:pt idx="11">
                  <c:v>147</c:v>
                </c:pt>
              </c:numCache>
            </c:numRef>
          </c:val>
        </c:ser>
        <c:marker val="1"/>
        <c:axId val="77766656"/>
        <c:axId val="77768192"/>
      </c:lineChart>
      <c:catAx>
        <c:axId val="777666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77768192"/>
        <c:crosses val="autoZero"/>
        <c:auto val="1"/>
        <c:lblAlgn val="ctr"/>
        <c:lblOffset val="100"/>
      </c:catAx>
      <c:valAx>
        <c:axId val="7776819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7776665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1092046438105762"/>
          <c:y val="4.9550309359164588E-2"/>
          <c:w val="0.20035108813912444"/>
          <c:h val="0.14076765866905569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полугодие 2020 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axId val="63673472"/>
        <c:axId val="63675008"/>
      </c:barChart>
      <c:catAx>
        <c:axId val="6367347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aseline="0">
                <a:latin typeface="Trebuchet MS" pitchFamily="34" charset="0"/>
              </a:defRPr>
            </a:pPr>
            <a:endParaRPr lang="ru-RU"/>
          </a:p>
        </c:txPr>
        <c:crossAx val="63675008"/>
        <c:crosses val="autoZero"/>
        <c:auto val="1"/>
        <c:lblAlgn val="ctr"/>
        <c:lblOffset val="100"/>
      </c:catAx>
      <c:valAx>
        <c:axId val="636750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300" baseline="0">
                <a:latin typeface="Trebuchet MS" pitchFamily="34" charset="0"/>
              </a:defRPr>
            </a:pPr>
            <a:endParaRPr lang="ru-RU"/>
          </a:p>
        </c:txPr>
        <c:crossAx val="63673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033291402145049"/>
          <c:y val="0.12039840393124612"/>
          <c:w val="0.23755362597221916"/>
          <c:h val="0.71328688575949917"/>
        </c:manualLayout>
      </c:layout>
      <c:txPr>
        <a:bodyPr/>
        <a:lstStyle/>
        <a:p>
          <a:pPr>
            <a:defRPr sz="1200" baseline="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0995168976678116E-2"/>
          <c:y val="4.8140669821827423E-2"/>
          <c:w val="0.91307657558693756"/>
          <c:h val="0.811021871942174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480601170814944E-3"/>
                  <c:y val="-1.9656478515567791E-2"/>
                </c:manualLayout>
              </c:layout>
              <c:showVal val="1"/>
            </c:dLbl>
            <c:dLbl>
              <c:idx val="1"/>
              <c:layout>
                <c:manualLayout>
                  <c:x val="-3.0651126465100027E-3"/>
                  <c:y val="-2.1333184019709402E-2"/>
                </c:manualLayout>
              </c:layout>
              <c:showVal val="1"/>
            </c:dLbl>
            <c:dLbl>
              <c:idx val="2"/>
              <c:layout>
                <c:manualLayout>
                  <c:x val="-1.8390675879059827E-2"/>
                  <c:y val="-3.7925660479483612E-2"/>
                </c:manualLayout>
              </c:layout>
              <c:showVal val="1"/>
            </c:dLbl>
            <c:dLbl>
              <c:idx val="3"/>
              <c:layout>
                <c:manualLayout>
                  <c:x val="-1.6572388715876001E-2"/>
                  <c:y val="-6.504019518204085E-2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6.9376208194177003E-2"/>
                </c:manualLayout>
              </c:layout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317</c:v>
                </c:pt>
                <c:pt idx="1">
                  <c:v>227</c:v>
                </c:pt>
                <c:pt idx="2">
                  <c:v>187</c:v>
                </c:pt>
                <c:pt idx="3">
                  <c:v>24</c:v>
                </c:pt>
                <c:pt idx="4">
                  <c:v>139</c:v>
                </c:pt>
                <c:pt idx="5">
                  <c:v>301</c:v>
                </c:pt>
                <c:pt idx="6">
                  <c:v>170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Предостережения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5845196569646027E-3"/>
                  <c:y val="-4.2550627219646538E-2"/>
                </c:manualLayout>
              </c:layout>
              <c:showVal val="1"/>
            </c:dLbl>
            <c:dLbl>
              <c:idx val="1"/>
              <c:layout>
                <c:manualLayout>
                  <c:x val="-4.2236221428941317E-2"/>
                  <c:y val="3.081471294569605E-2"/>
                </c:manualLayout>
              </c:layout>
              <c:showVal val="1"/>
            </c:dLbl>
            <c:dLbl>
              <c:idx val="2"/>
              <c:layout>
                <c:manualLayout>
                  <c:x val="-1.6754246066637848E-2"/>
                  <c:y val="-2.8328845958187177E-2"/>
                </c:manualLayout>
              </c:layout>
              <c:showVal val="1"/>
            </c:dLbl>
            <c:dLbl>
              <c:idx val="3"/>
              <c:layout>
                <c:manualLayout>
                  <c:x val="-3.3144777431751891E-2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-1.5065807923523586E-2"/>
                  <c:y val="5.6368169157768822E-2"/>
                </c:manualLayout>
              </c:layout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213</c:v>
                </c:pt>
                <c:pt idx="1">
                  <c:v>192</c:v>
                </c:pt>
                <c:pt idx="2">
                  <c:v>102</c:v>
                </c:pt>
                <c:pt idx="3">
                  <c:v>0</c:v>
                </c:pt>
                <c:pt idx="4">
                  <c:v>34</c:v>
                </c:pt>
                <c:pt idx="5">
                  <c:v>163</c:v>
                </c:pt>
                <c:pt idx="6">
                  <c:v>99</c:v>
                </c:pt>
              </c:numCache>
            </c:numRef>
          </c:val>
        </c:ser>
        <c:marker val="1"/>
        <c:axId val="80997760"/>
        <c:axId val="81003648"/>
      </c:lineChart>
      <c:catAx>
        <c:axId val="809977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1003648"/>
        <c:crosses val="autoZero"/>
        <c:auto val="1"/>
        <c:lblAlgn val="ctr"/>
        <c:lblOffset val="100"/>
      </c:catAx>
      <c:valAx>
        <c:axId val="810036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099776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0637537539960367"/>
          <c:y val="2.2883719075109762E-2"/>
          <c:w val="0.22746949944980252"/>
          <c:h val="0.14076765866905569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5914310473808153"/>
          <c:y val="0.16123918154431768"/>
        </c:manualLayout>
      </c:layout>
      <c:txPr>
        <a:bodyPr/>
        <a:lstStyle/>
        <a:p>
          <a:pPr>
            <a:defRPr sz="800">
              <a:latin typeface="Trebuchet MS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7 месяцев 2020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12</c:v>
                </c:pt>
                <c:pt idx="4">
                  <c:v>2</c:v>
                </c:pt>
              </c:numCache>
            </c:numRef>
          </c:val>
        </c:ser>
        <c:axId val="81193216"/>
        <c:axId val="81162240"/>
      </c:barChart>
      <c:catAx>
        <c:axId val="81193216"/>
        <c:scaling>
          <c:orientation val="minMax"/>
        </c:scaling>
        <c:axPos val="b"/>
        <c:numFmt formatCode="General" sourceLinked="1"/>
        <c:majorTickMark val="none"/>
        <c:tickLblPos val="nextTo"/>
        <c:crossAx val="81162240"/>
        <c:crosses val="autoZero"/>
        <c:auto val="1"/>
        <c:lblAlgn val="ctr"/>
        <c:lblOffset val="100"/>
      </c:catAx>
      <c:valAx>
        <c:axId val="811622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1932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1151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rebuchet MS" pitchFamily="34" charset="0"/>
              </a:defRPr>
            </a:pPr>
            <a:r>
              <a:rPr lang="ru-RU" sz="800" dirty="0">
                <a:latin typeface="Trebuchet MS" pitchFamily="34" charset="0"/>
              </a:rPr>
              <a:t>Уральский</a:t>
            </a:r>
            <a:r>
              <a:rPr lang="ru-RU" dirty="0">
                <a:latin typeface="Trebuchet MS" pitchFamily="34" charset="0"/>
              </a:rPr>
              <a:t> </a:t>
            </a:r>
            <a:r>
              <a:rPr lang="ru-RU" sz="800" dirty="0">
                <a:latin typeface="Trebuchet MS" pitchFamily="34" charset="0"/>
              </a:rPr>
              <a:t>федеральный округ</a:t>
            </a:r>
          </a:p>
        </c:rich>
      </c:tx>
      <c:layout>
        <c:manualLayout>
          <c:xMode val="edge"/>
          <c:yMode val="edge"/>
          <c:x val="0.36159471770801732"/>
          <c:y val="3.5661977752668564E-2"/>
        </c:manualLayout>
      </c:layout>
    </c:title>
    <c:plotArea>
      <c:layout>
        <c:manualLayout>
          <c:layoutTarget val="inner"/>
          <c:xMode val="edge"/>
          <c:yMode val="edge"/>
          <c:x val="0.36407300118737573"/>
          <c:y val="2.4986383615544592E-2"/>
          <c:w val="0.59423217425620045"/>
          <c:h val="0.6157213589269631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7 месяцев 2020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6</c:v>
                </c:pt>
                <c:pt idx="3">
                  <c:v>15</c:v>
                </c:pt>
                <c:pt idx="4">
                  <c:v>8</c:v>
                </c:pt>
              </c:numCache>
            </c:numRef>
          </c:val>
        </c:ser>
        <c:axId val="63231104"/>
        <c:axId val="63232640"/>
      </c:barChart>
      <c:catAx>
        <c:axId val="63231104"/>
        <c:scaling>
          <c:orientation val="minMax"/>
        </c:scaling>
        <c:axPos val="b"/>
        <c:numFmt formatCode="General" sourceLinked="1"/>
        <c:majorTickMark val="none"/>
        <c:tickLblPos val="nextTo"/>
        <c:crossAx val="63232640"/>
        <c:crosses val="autoZero"/>
        <c:auto val="1"/>
        <c:lblAlgn val="ctr"/>
        <c:lblOffset val="100"/>
      </c:catAx>
      <c:valAx>
        <c:axId val="632326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323110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800">
                <a:latin typeface="Trebuchet MS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989"/>
      </a:pPr>
      <a:endParaRPr lang="ru-RU"/>
    </a:p>
  </c:txPr>
  <c:externalData r:id="rId1"/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Декалитры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41040</c:v>
                </c:pt>
                <c:pt idx="1">
                  <c:v>53541.7</c:v>
                </c:pt>
                <c:pt idx="2">
                  <c:v>60790</c:v>
                </c:pt>
                <c:pt idx="3">
                  <c:v>7196.37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9F-47F7-9CDD-B53EAE66957D}"/>
            </c:ext>
          </c:extLst>
        </c:ser>
        <c:dLbls>
          <c:showVal val="1"/>
        </c:dLbls>
        <c:overlap val="-25"/>
        <c:axId val="66880256"/>
        <c:axId val="66881792"/>
      </c:barChart>
      <c:catAx>
        <c:axId val="668802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>
                <a:latin typeface="Trebuchet MS" pitchFamily="34" charset="0"/>
              </a:defRPr>
            </a:pPr>
            <a:endParaRPr lang="ru-RU"/>
          </a:p>
        </c:txPr>
        <c:crossAx val="66881792"/>
        <c:crosses val="autoZero"/>
        <c:auto val="1"/>
        <c:lblAlgn val="ctr"/>
        <c:lblOffset val="100"/>
      </c:catAx>
      <c:valAx>
        <c:axId val="66881792"/>
        <c:scaling>
          <c:orientation val="minMax"/>
        </c:scaling>
        <c:delete val="1"/>
        <c:axPos val="l"/>
        <c:numFmt formatCode="General" sourceLinked="1"/>
        <c:tickLblPos val="none"/>
        <c:crossAx val="66880256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4.6891404084660852E-2"/>
          <c:y val="2.8828782835959771E-2"/>
          <c:w val="0.36395929070696031"/>
          <c:h val="0.13927934485621274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Цех</c:v>
                </c:pt>
              </c:strCache>
            </c:strRef>
          </c:tx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7A5-4A47-90FB-E8F944382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10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A5-4A47-90FB-E8F9443827E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Склад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6</c:v>
                </c:pt>
                <c:pt idx="2">
                  <c:v>6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7A5-4A47-90FB-E8F9443827EE}"/>
            </c:ext>
          </c:extLst>
        </c:ser>
        <c:dLbls>
          <c:showVal val="1"/>
        </c:dLbls>
        <c:overlap val="-25"/>
        <c:axId val="83751296"/>
        <c:axId val="83752832"/>
      </c:barChart>
      <c:catAx>
        <c:axId val="837512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>
                <a:latin typeface="Trebuchet MS" pitchFamily="34" charset="0"/>
              </a:defRPr>
            </a:pPr>
            <a:endParaRPr lang="ru-RU"/>
          </a:p>
        </c:txPr>
        <c:crossAx val="83752832"/>
        <c:crosses val="autoZero"/>
        <c:auto val="1"/>
        <c:lblAlgn val="ctr"/>
        <c:lblOffset val="100"/>
      </c:catAx>
      <c:valAx>
        <c:axId val="83752832"/>
        <c:scaling>
          <c:orientation val="minMax"/>
        </c:scaling>
        <c:delete val="1"/>
        <c:axPos val="l"/>
        <c:numFmt formatCode="General" sourceLinked="1"/>
        <c:tickLblPos val="none"/>
        <c:crossAx val="83751296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1.7632269031715882E-2"/>
          <c:y val="0"/>
          <c:w val="0.38592599526863108"/>
          <c:h val="0.27334794973045262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spPr>
    <a:noFill/>
    <a:ln w="3175"/>
  </c:spPr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5815005706589642"/>
          <c:y val="4.1196898171412116E-2"/>
          <c:w val="0.64184994293410713"/>
          <c:h val="0.9176062036571777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розница (ИП)</c:v>
                </c:pt>
                <c:pt idx="1">
                  <c:v>розница (организации)</c:v>
                </c:pt>
                <c:pt idx="2">
                  <c:v>нелегальный оборот</c:v>
                </c:pt>
                <c:pt idx="3">
                  <c:v>нелицензиаты (пр-во и оборот пивной продукции)</c:v>
                </c:pt>
                <c:pt idx="4">
                  <c:v>лицензиаты ФСРАР 
(пр-во,опт)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86</c:v>
                </c:pt>
                <c:pt idx="2">
                  <c:v>19</c:v>
                </c:pt>
                <c:pt idx="3">
                  <c:v>303</c:v>
                </c:pt>
                <c:pt idx="4">
                  <c:v>59</c:v>
                </c:pt>
              </c:numCache>
            </c:numRef>
          </c:val>
        </c:ser>
        <c:dLbls>
          <c:showVal val="1"/>
        </c:dLbls>
        <c:gapWidth val="75"/>
        <c:axId val="104219776"/>
        <c:axId val="104221312"/>
      </c:barChart>
      <c:catAx>
        <c:axId val="10421977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4221312"/>
        <c:crosses val="autoZero"/>
        <c:auto val="1"/>
        <c:lblAlgn val="ctr"/>
        <c:lblOffset val="100"/>
      </c:catAx>
      <c:valAx>
        <c:axId val="10422131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04219776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416519194904869"/>
          <c:y val="4.1196898171412116E-2"/>
          <c:w val="0.65834808050951599"/>
          <c:h val="0.9176062036571800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розница (ИП)</c:v>
                </c:pt>
                <c:pt idx="1">
                  <c:v>розница (организации)</c:v>
                </c:pt>
                <c:pt idx="2">
                  <c:v>нелегальный оборот</c:v>
                </c:pt>
                <c:pt idx="3">
                  <c:v>нелицензиаты (пр-во и оборот пивной продукции)</c:v>
                </c:pt>
                <c:pt idx="4">
                  <c:v>лицензиаты ФСРАР 
(пр-во, опт)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6</c:v>
                </c:pt>
                <c:pt idx="3">
                  <c:v>89</c:v>
                </c:pt>
                <c:pt idx="4">
                  <c:v>5</c:v>
                </c:pt>
              </c:numCache>
            </c:numRef>
          </c:val>
        </c:ser>
        <c:dLbls>
          <c:showVal val="1"/>
        </c:dLbls>
        <c:gapWidth val="75"/>
        <c:axId val="105580800"/>
        <c:axId val="105582592"/>
      </c:barChart>
      <c:catAx>
        <c:axId val="10558080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5582592"/>
        <c:crosses val="autoZero"/>
        <c:auto val="1"/>
        <c:lblAlgn val="ctr"/>
        <c:lblOffset val="100"/>
      </c:catAx>
      <c:valAx>
        <c:axId val="10558259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05580800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Розница</c:v>
                </c:pt>
                <c:pt idx="1">
                  <c:v>Незаконная деятельность</c:v>
                </c:pt>
                <c:pt idx="2">
                  <c:v>Лицензиаты (ФСРАР (опт))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148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gapWidth val="75"/>
        <c:axId val="113257856"/>
        <c:axId val="113267840"/>
      </c:barChart>
      <c:catAx>
        <c:axId val="113257856"/>
        <c:scaling>
          <c:orientation val="minMax"/>
        </c:scaling>
        <c:axPos val="l"/>
        <c:majorTickMark val="none"/>
        <c:tickLblPos val="nextTo"/>
        <c:crossAx val="113267840"/>
        <c:crosses val="autoZero"/>
        <c:auto val="1"/>
        <c:lblAlgn val="ctr"/>
        <c:lblOffset val="100"/>
      </c:catAx>
      <c:valAx>
        <c:axId val="11326784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13257856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600">
          <a:latin typeface="Trebuchet MS" pitchFamily="34" charset="0"/>
        </a:defRPr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розница</c:v>
                </c:pt>
                <c:pt idx="1">
                  <c:v>использователи спирта</c:v>
                </c:pt>
                <c:pt idx="2">
                  <c:v>нелицензиаты 
(производство и оборот пивной продукции)</c:v>
                </c:pt>
                <c:pt idx="3">
                  <c:v>лицензиаты 
(ФСРАР (производство и опт)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18</c:v>
                </c:pt>
                <c:pt idx="2">
                  <c:v>58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axId val="113362816"/>
        <c:axId val="113364352"/>
      </c:barChart>
      <c:catAx>
        <c:axId val="113362816"/>
        <c:scaling>
          <c:orientation val="minMax"/>
        </c:scaling>
        <c:axPos val="l"/>
        <c:majorTickMark val="none"/>
        <c:tickLblPos val="nextTo"/>
        <c:crossAx val="113364352"/>
        <c:crosses val="autoZero"/>
        <c:auto val="1"/>
        <c:lblAlgn val="ctr"/>
        <c:lblOffset val="100"/>
      </c:catAx>
      <c:valAx>
        <c:axId val="11336435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13362816"/>
        <c:crosses val="autoZero"/>
        <c:crossBetween val="between"/>
      </c:valAx>
    </c:plotArea>
    <c:plotVisOnly val="1"/>
  </c:chart>
  <c:spPr>
    <a:ln>
      <a:solidFill>
        <a:srgbClr val="FF0000"/>
      </a:solidFill>
    </a:ln>
  </c:spPr>
  <c:txPr>
    <a:bodyPr/>
    <a:lstStyle/>
    <a:p>
      <a:pPr>
        <a:defRPr sz="1400">
          <a:latin typeface="Trebuchet MS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полугодие 2020г.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Val val="1"/>
        </c:dLbls>
        <c:gapWidth val="75"/>
        <c:axId val="55153408"/>
        <c:axId val="55154944"/>
      </c:barChart>
      <c:catAx>
        <c:axId val="551534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50" baseline="0">
                <a:latin typeface="Trebuchet MS" pitchFamily="34" charset="0"/>
              </a:defRPr>
            </a:pPr>
            <a:endParaRPr lang="ru-RU"/>
          </a:p>
        </c:txPr>
        <c:crossAx val="55154944"/>
        <c:crosses val="autoZero"/>
        <c:auto val="1"/>
        <c:lblAlgn val="ctr"/>
        <c:lblOffset val="100"/>
      </c:catAx>
      <c:valAx>
        <c:axId val="5515494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400" baseline="0">
                <a:latin typeface="Trebuchet MS" pitchFamily="34" charset="0"/>
              </a:defRPr>
            </a:pPr>
            <a:endParaRPr lang="ru-RU"/>
          </a:p>
        </c:txPr>
        <c:crossAx val="5515340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 baseline="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3891750071836246E-2"/>
          <c:y val="0.3162205122677999"/>
          <c:w val="0.73561470426900144"/>
          <c:h val="0.669594319990291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Основными нарушениями, выявленными за 5 месяцев 2019 года в ходе проведения контрольных мероприятий, являются:
правонарушения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6.8945430307647021E-2"/>
                  <c:y val="1.7406683044825237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нарушение сроков представления декларации и искажение данных об объемах производства и оборота этилового спирта и алкогольной продукции
79 (9%)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065856695508044"/>
                      <c:h val="0.2504801290641238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63C4-4D14-9F8E-58E760508C10}"/>
                </c:ext>
              </c:extLst>
            </c:dLbl>
            <c:dLbl>
              <c:idx val="1"/>
              <c:layout>
                <c:manualLayout>
                  <c:x val="5.0996144529969152E-2"/>
                  <c:y val="-5.1327770087980507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выпуск и оборот продукции немаркированной специальными или акцизными марками
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35 (4%)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3C4-4D14-9F8E-58E760508C10}"/>
                </c:ext>
              </c:extLst>
            </c:dLbl>
            <c:dLbl>
              <c:idx val="2"/>
              <c:layout>
                <c:manualLayout>
                  <c:x val="8.7695477171401248E-2"/>
                  <c:y val="0.13889423695398595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нарушение требований, </a:t>
                    </a:r>
                  </a:p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предусмотренных лицензией </a:t>
                    </a:r>
                  </a:p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4 (0,4%)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3C4-4D14-9F8E-58E760508C10}"/>
                </c:ext>
              </c:extLst>
            </c:dLbl>
            <c:dLbl>
              <c:idx val="3"/>
              <c:layout>
                <c:manualLayout>
                  <c:x val="-0.16628776496138584"/>
                  <c:y val="-0.2364814519528384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нарушение порядка учета алкогольной продукции
479 (54,6%)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3C4-4D14-9F8E-58E760508C10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несоблюдение минимальных цен
154 (17,5%)  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3C4-4D14-9F8E-58E760508C10}"/>
                </c:ext>
              </c:extLst>
            </c:dLbl>
            <c:dLbl>
              <c:idx val="5"/>
              <c:layout>
                <c:manualLayout>
                  <c:x val="-0.10693511945775316"/>
                  <c:y val="8.2989432011181686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розничная продажа дистанционным способом алкогольной продукции (через интернет) 
46  (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5,3%)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3C4-4D14-9F8E-58E760508C10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оборот алкогольной продукции без сопроводительных 
31 (3,5%)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3C4-4D14-9F8E-58E760508C10}"/>
                </c:ext>
              </c:extLst>
            </c:dLbl>
            <c:dLbl>
              <c:idx val="7"/>
              <c:layout>
                <c:manualLayout>
                  <c:x val="8.5962083683368815E-2"/>
                  <c:y val="-2.8783811651924403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прочие правонарушения
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49 (5,7%)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63C4-4D14-9F8E-58E760508C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нарушение сроков представления декларации и искажение данных об объемах производства и оборота этилового спирта и алкогольной продукции</c:v>
                </c:pt>
                <c:pt idx="1">
                  <c:v>выпуск и оборот продукции немаркированной специальными или акцизными марками</c:v>
                </c:pt>
                <c:pt idx="2">
                  <c:v>выпуск и оборот продукции маркированной поддельными специальными или акцизными марками</c:v>
                </c:pt>
                <c:pt idx="3">
                  <c:v>нарушение порядка учета алкогольной продукции</c:v>
                </c:pt>
                <c:pt idx="4">
                  <c:v>несоблюдение минимальных цен</c:v>
                </c:pt>
                <c:pt idx="5">
                  <c:v>розничная продажа дистанционным способом алкогольной продукции (через интернет) </c:v>
                </c:pt>
                <c:pt idx="6">
                  <c:v>оборот алкогольной продукции без сопроводительных документов </c:v>
                </c:pt>
                <c:pt idx="7">
                  <c:v>прочие правонарушения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35</c:v>
                </c:pt>
                <c:pt idx="1">
                  <c:v>11</c:v>
                </c:pt>
                <c:pt idx="2">
                  <c:v>2</c:v>
                </c:pt>
                <c:pt idx="3">
                  <c:v>137</c:v>
                </c:pt>
                <c:pt idx="4">
                  <c:v>47</c:v>
                </c:pt>
                <c:pt idx="5">
                  <c:v>19</c:v>
                </c:pt>
                <c:pt idx="6">
                  <c:v>13</c:v>
                </c:pt>
                <c:pt idx="7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C4-4D14-9F8E-58E760508C10}"/>
            </c:ext>
          </c:extLst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4471795089782949"/>
          <c:y val="0.15679709679303291"/>
          <c:w val="0.763307757910755"/>
          <c:h val="0.742474432485775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Правонарушения выявленны в ходе контрольных мероприятий за период январь-июнь 2020 года</c:v>
                </c:pt>
              </c:strCache>
            </c:strRef>
          </c:tx>
          <c:explosion val="13"/>
          <c:dPt>
            <c:idx val="2"/>
            <c:explosion val="12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выпуск и оборот продукции, немаркированной ФСМ 
9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(4%)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несоблюдение минимальных цен
4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(2%)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0.15775056963885367"/>
                  <c:y val="1.029041902769296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нарушения правил торговли
1
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(0%)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нарушения требований, предусмотренных лицензией
2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(1%)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6"/>
              <c:layout>
                <c:manualLayout>
                  <c:x val="-8.4920040465307225E-2"/>
                  <c:y val="-2.6316534083965291E-3"/>
                </c:manualLayout>
              </c:layout>
              <c:tx>
                <c:rich>
                  <a:bodyPr/>
                  <a:lstStyle/>
                  <a:p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оборот АП без сопроводительных документов
13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(6%)</a:t>
                    </a:r>
                    <a:endParaRPr lang="ru-RU" b="1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розничная торговля без лицензии
6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(3%)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прочие нарушения
8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(4%)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100" b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Лист1!$A$2:$A$10</c:f>
              <c:strCache>
                <c:ptCount val="9"/>
                <c:pt idx="0">
                  <c:v>выпуск и оборот продукции, немаркированной ФСМ </c:v>
                </c:pt>
                <c:pt idx="1">
                  <c:v>несоблюдение минимальных цен</c:v>
                </c:pt>
                <c:pt idx="2">
                  <c:v>нарушения порядка учёт АП</c:v>
                </c:pt>
                <c:pt idx="3">
                  <c:v>нарушения правил торговли</c:v>
                </c:pt>
                <c:pt idx="4">
                  <c:v>нарушения требований, предусмотренных лицензией</c:v>
                </c:pt>
                <c:pt idx="5">
                  <c:v>розничная продажа дистанционным способом АП (через Интернет)</c:v>
                </c:pt>
                <c:pt idx="6">
                  <c:v>оборот АП без сопроводительных документов</c:v>
                </c:pt>
                <c:pt idx="7">
                  <c:v>розничная торговля без лицензии</c:v>
                </c:pt>
                <c:pt idx="8">
                  <c:v>прочие нарушения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</c:v>
                </c:pt>
                <c:pt idx="1">
                  <c:v>4</c:v>
                </c:pt>
                <c:pt idx="2">
                  <c:v>114</c:v>
                </c:pt>
                <c:pt idx="3">
                  <c:v>1</c:v>
                </c:pt>
                <c:pt idx="4">
                  <c:v>2</c:v>
                </c:pt>
                <c:pt idx="5">
                  <c:v>64</c:v>
                </c:pt>
                <c:pt idx="6">
                  <c:v>13</c:v>
                </c:pt>
                <c:pt idx="7">
                  <c:v>6</c:v>
                </c:pt>
                <c:pt idx="8">
                  <c:v>8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СОСТАВЛЕНО ПРОТОКОЛОВ ОБ АДМИНИСТРАТИВНЫХ ПРАВОНАРУШЕНИЯХ - 986</a:t>
            </a:r>
          </a:p>
        </c:rich>
      </c:tx>
      <c:layout>
        <c:manualLayout>
          <c:xMode val="edge"/>
          <c:yMode val="edge"/>
          <c:x val="0.11000830243349051"/>
          <c:y val="2.8070078533417402E-2"/>
        </c:manualLayout>
      </c:layout>
    </c:title>
    <c:plotArea>
      <c:layout>
        <c:manualLayout>
          <c:layoutTarget val="inner"/>
          <c:xMode val="edge"/>
          <c:yMode val="edge"/>
          <c:x val="8.1547865818700063E-2"/>
          <c:y val="0.19378734689948093"/>
          <c:w val="0.88922859442827562"/>
          <c:h val="0.5727903916683101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составлено протоколов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D4-4464-A2C8-BC73006B79C3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D4-4464-A2C8-BC73006B79C3}"/>
              </c:ext>
            </c:extLst>
          </c:dPt>
          <c:dPt>
            <c:idx val="3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D4-4464-A2C8-BC73006B79C3}"/>
              </c:ext>
            </c:extLst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D4-4464-A2C8-BC73006B79C3}"/>
              </c:ext>
            </c:extLst>
          </c:dPt>
          <c:dPt>
            <c:idx val="5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8D4-4464-A2C8-BC73006B79C3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37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22</a:t>
                    </a:r>
                    <a:r>
                      <a:rPr lang="ru-RU" smtClean="0"/>
                      <a:t>4</a:t>
                    </a:r>
                    <a:endParaRPr lang="en-US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Тюменская область</c:v>
                </c:pt>
                <c:pt idx="3">
                  <c:v>ХМАО-Югра</c:v>
                </c:pt>
                <c:pt idx="4">
                  <c:v>Курганская область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382</c:v>
                </c:pt>
                <c:pt idx="1">
                  <c:v>227</c:v>
                </c:pt>
                <c:pt idx="2">
                  <c:v>169</c:v>
                </c:pt>
                <c:pt idx="3">
                  <c:v>122</c:v>
                </c:pt>
                <c:pt idx="4" formatCode="General">
                  <c:v>50</c:v>
                </c:pt>
                <c:pt idx="5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8D4-4464-A2C8-BC73006B79C3}"/>
            </c:ext>
          </c:extLst>
        </c:ser>
        <c:axId val="72804608"/>
        <c:axId val="73875456"/>
      </c:barChart>
      <c:catAx>
        <c:axId val="72804608"/>
        <c:scaling>
          <c:orientation val="minMax"/>
        </c:scaling>
        <c:axPos val="b"/>
        <c:numFmt formatCode="General" sourceLinked="0"/>
        <c:tickLblPos val="nextTo"/>
        <c:crossAx val="73875456"/>
        <c:crosses val="autoZero"/>
        <c:auto val="1"/>
        <c:lblAlgn val="ctr"/>
        <c:lblOffset val="100"/>
      </c:catAx>
      <c:valAx>
        <c:axId val="73875456"/>
        <c:scaling>
          <c:orientation val="minMax"/>
        </c:scaling>
        <c:axPos val="l"/>
        <c:majorGridlines/>
        <c:numFmt formatCode="#,##0" sourceLinked="1"/>
        <c:tickLblPos val="nextTo"/>
        <c:crossAx val="72804608"/>
        <c:crosses val="autoZero"/>
        <c:crossBetween val="between"/>
      </c:valAx>
    </c:plotArea>
    <c:plotVisOnly val="1"/>
    <c:dispBlanksAs val="gap"/>
  </c:chart>
  <c:spPr>
    <a:ln>
      <a:solidFill>
        <a:schemeClr val="tx1"/>
      </a:solidFill>
    </a:ln>
  </c:spPr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СОСТАВЛЕНО ПРОТОКОЛОВ  ОБ АДМИНИСТРАТИВНЫХ ПРАВОНАРУШЕНИЯХ - 243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8.1547865818700063E-2"/>
          <c:y val="0.19378734689948096"/>
          <c:w val="0.88922859442827562"/>
          <c:h val="0.5727903916683102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составлено протоколов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D4-4464-A2C8-BC73006B79C3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D4-4464-A2C8-BC73006B79C3}"/>
              </c:ext>
            </c:extLst>
          </c:dPt>
          <c:dPt>
            <c:idx val="3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D4-4464-A2C8-BC73006B79C3}"/>
              </c:ext>
            </c:extLst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D4-4464-A2C8-BC73006B79C3}"/>
              </c:ext>
            </c:extLst>
          </c:dPt>
          <c:dPt>
            <c:idx val="5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8D4-4464-A2C8-BC73006B79C3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73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Тюменская область</c:v>
                </c:pt>
                <c:pt idx="3">
                  <c:v>ХМАО-Югра</c:v>
                </c:pt>
                <c:pt idx="4">
                  <c:v>Курганская область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73</c:v>
                </c:pt>
                <c:pt idx="1">
                  <c:v>44</c:v>
                </c:pt>
                <c:pt idx="2">
                  <c:v>89</c:v>
                </c:pt>
                <c:pt idx="3">
                  <c:v>20</c:v>
                </c:pt>
                <c:pt idx="4" formatCode="General">
                  <c:v>3</c:v>
                </c:pt>
                <c:pt idx="5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8D4-4464-A2C8-BC73006B79C3}"/>
            </c:ext>
          </c:extLst>
        </c:ser>
        <c:axId val="74266880"/>
        <c:axId val="74276864"/>
      </c:barChart>
      <c:catAx>
        <c:axId val="74266880"/>
        <c:scaling>
          <c:orientation val="minMax"/>
        </c:scaling>
        <c:axPos val="b"/>
        <c:numFmt formatCode="General" sourceLinked="0"/>
        <c:tickLblPos val="nextTo"/>
        <c:crossAx val="74276864"/>
        <c:crosses val="autoZero"/>
        <c:auto val="1"/>
        <c:lblAlgn val="ctr"/>
        <c:lblOffset val="100"/>
      </c:catAx>
      <c:valAx>
        <c:axId val="74276864"/>
        <c:scaling>
          <c:orientation val="minMax"/>
        </c:scaling>
        <c:axPos val="l"/>
        <c:majorGridlines/>
        <c:numFmt formatCode="#,##0" sourceLinked="1"/>
        <c:tickLblPos val="nextTo"/>
        <c:crossAx val="74266880"/>
        <c:crosses val="autoZero"/>
        <c:crossBetween val="between"/>
      </c:valAx>
    </c:plotArea>
    <c:plotVisOnly val="1"/>
    <c:dispBlanksAs val="gap"/>
  </c:chart>
  <c:spPr>
    <a:ln>
      <a:solidFill>
        <a:schemeClr val="tx1"/>
      </a:solidFill>
    </a:ln>
  </c:spPr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/>
              <a:t>Организации, у которых в ходе проверок выявлены нарушения 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3824837621434014"/>
          <c:w val="0.9917400314923136"/>
          <c:h val="0.6894399689241019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69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9%</a:t>
                    </a:r>
                    <a:r>
                      <a:rPr lang="ru-RU" dirty="0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390</a:t>
                    </a:r>
                    <a:r>
                      <a:rPr lang="ru-RU" smtClean="0"/>
                      <a:t> (</a:t>
                    </a:r>
                    <a:r>
                      <a:rPr lang="en-US" smtClean="0"/>
                      <a:t>51%</a:t>
                    </a:r>
                    <a:r>
                      <a:rPr lang="ru-RU" smtClean="0"/>
                      <a:t>)</a:t>
                    </a:r>
                    <a:endParaRPr lang="en-US"/>
                  </a:p>
                </c:rich>
              </c:tx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248</a:t>
                    </a:r>
                    <a:r>
                      <a:rPr lang="ru-RU" smtClean="0"/>
                      <a:t> (</a:t>
                    </a:r>
                    <a:r>
                      <a:rPr lang="en-US" smtClean="0"/>
                      <a:t>33%</a:t>
                    </a:r>
                    <a:r>
                      <a:rPr lang="ru-RU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52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7%</a:t>
                    </a:r>
                    <a:r>
                      <a:rPr lang="ru-RU" dirty="0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лицензиаты</c:v>
                </c:pt>
                <c:pt idx="1">
                  <c:v>нелицензиаты (пиво)</c:v>
                </c:pt>
                <c:pt idx="2">
                  <c:v>розница</c:v>
                </c:pt>
                <c:pt idx="3">
                  <c:v>прочие потребители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69</c:v>
                </c:pt>
                <c:pt idx="1">
                  <c:v>390</c:v>
                </c:pt>
                <c:pt idx="2">
                  <c:v>248</c:v>
                </c:pt>
                <c:pt idx="3">
                  <c:v>52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>
          <a:latin typeface="Trebuchet MS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5821206985293665E-3"/>
          <c:y val="7.8988134358096831E-2"/>
          <c:w val="0.99741802609602026"/>
          <c:h val="0.80739020234583092"/>
        </c:manualLayout>
      </c:layout>
      <c:pieChart>
        <c:varyColors val="1"/>
        <c:ser>
          <c:idx val="0"/>
          <c:order val="0"/>
          <c:tx>
            <c:strRef>
              <c:f>Диаграммы!$A$3</c:f>
              <c:strCache>
                <c:ptCount val="1"/>
                <c:pt idx="0">
                  <c:v>Доля прекращений производств по делу в связи с малозначительностью
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>
                        <a:latin typeface="Trebuchet MS" pitchFamily="34" charset="0"/>
                      </a:rPr>
                      <a:t>91%</a:t>
                    </a:r>
                  </a:p>
                </c:rich>
              </c:tx>
              <c:dLblPos val="ctr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>
                        <a:latin typeface="Trebuchet MS" pitchFamily="34" charset="0"/>
                      </a:rPr>
                      <a:t>9</a:t>
                    </a:r>
                    <a:r>
                      <a:rPr lang="en-US" sz="1200">
                        <a:latin typeface="Trebuchet MS" pitchFamily="34" charset="0"/>
                      </a:rPr>
                      <a:t>%</a:t>
                    </a:r>
                  </a:p>
                </c:rich>
              </c:tx>
              <c:dLblPos val="ctr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Диаграммы!$A$4:$G$5</c:f>
              <c:strCache>
                <c:ptCount val="2"/>
                <c:pt idx="0">
                  <c:v>Количество вынесенных постановлений</c:v>
                </c:pt>
                <c:pt idx="1">
                  <c:v>прекращено производств по делу в связи с малозначительностью</c:v>
                </c:pt>
              </c:strCache>
            </c:strRef>
          </c:cat>
          <c:val>
            <c:numRef>
              <c:f>Диаграммы!$H$4:$H$5</c:f>
              <c:numCache>
                <c:formatCode>General</c:formatCode>
                <c:ptCount val="2"/>
                <c:pt idx="0">
                  <c:v>725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80-431C-9E15-8887ED7BC857}"/>
            </c:ext>
          </c:extLst>
        </c:ser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B038C1-DDE0-4315-BFB5-E4FCD25450C3}" type="doc">
      <dgm:prSet loTypeId="urn:microsoft.com/office/officeart/2005/8/layout/hierarchy3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2706AD02-B00F-45D7-B912-661A43CE5243}">
      <dgm:prSet phldrT="[Текст]" custT="1"/>
      <dgm:spPr/>
      <dgm:t>
        <a:bodyPr/>
        <a:lstStyle/>
        <a:p>
          <a:r>
            <a:rPr lang="ru-RU" sz="1400" b="1" dirty="0" smtClean="0">
              <a:latin typeface="Trebuchet MS" pitchFamily="34" charset="0"/>
            </a:rPr>
            <a:t>Федеральным законом установлено:</a:t>
          </a:r>
          <a:endParaRPr lang="ru-RU" sz="1400" dirty="0">
            <a:latin typeface="Trebuchet MS" pitchFamily="34" charset="0"/>
          </a:endParaRPr>
        </a:p>
      </dgm:t>
    </dgm:pt>
    <dgm:pt modelId="{C4CC4E8A-F78A-40AD-9EA9-163199BEBAAB}" type="parTrans" cxnId="{7E9C4136-5A93-455D-9E7E-71DA102D9645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CCA54772-2F3B-4773-98DC-B7F25400079E}" type="sibTrans" cxnId="{7E9C4136-5A93-455D-9E7E-71DA102D9645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FD22F7D6-29CC-463A-98D6-C3D1F2B5990D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технологические приемы и операции при переработке винограда, предназначенного для использования при производстве продукции виноделия;</a:t>
          </a:r>
          <a:endParaRPr lang="ru-RU" sz="1400" dirty="0">
            <a:latin typeface="Trebuchet MS" pitchFamily="34" charset="0"/>
          </a:endParaRPr>
        </a:p>
      </dgm:t>
    </dgm:pt>
    <dgm:pt modelId="{8DC85893-D8E5-46BD-A75C-2A2B78BC96F8}" type="parTrans" cxnId="{58B27644-AAEE-4C92-8BC6-52BBBD1D769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D7728226-5278-41B6-BADA-1A0BB30A2D38}" type="sibTrans" cxnId="{58B27644-AAEE-4C92-8BC6-52BBBD1D769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8849433-B9B1-4AC1-8B45-CB2DDCF7060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Технологические правила производства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914611F7-7966-4066-93CD-3C7B966DFA6B}" type="parTrans" cxnId="{BE27D5BA-B348-4E69-9DF5-C68ADDB59541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AF3AEEE5-E1DC-434D-A498-5C88DD65ECF4}" type="sibTrans" cxnId="{BE27D5BA-B348-4E69-9DF5-C68ADDB59541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4A574D21-881C-4DA5-B8AE-034CEE14B779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особенности маркировки и розничной продажи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D5D20992-F2C7-4068-B055-E2EB652B91DA}" type="parTrans" cxnId="{9340BCF9-76F1-4FE8-9366-5A407510868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038E8534-6209-4A79-B4C1-0C0B06F0532E}" type="sibTrans" cxnId="{9340BCF9-76F1-4FE8-9366-5A407510868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13428CA0-444F-4D2A-AC9A-22ECA5D5F016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особенности маркировки и розничной продажи российских вин защищенного наименования, а также вин, крепленых вин, игристых вин, полностью произведенных из винограда, выращенного на территории Российской Федерации.</a:t>
          </a:r>
          <a:endParaRPr lang="ru-RU" sz="1400" dirty="0">
            <a:latin typeface="Trebuchet MS" pitchFamily="34" charset="0"/>
          </a:endParaRPr>
        </a:p>
      </dgm:t>
    </dgm:pt>
    <dgm:pt modelId="{164E31B2-C85C-447C-B8AB-F8B4BC943867}" type="parTrans" cxnId="{3C5C410D-E89C-4035-A677-5A2E5284C98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0FDAC11-6105-4C5F-949B-88636EE4D266}" type="sibTrans" cxnId="{3C5C410D-E89C-4035-A677-5A2E5284C98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02208CCB-B644-493F-A91E-6E57082CAD5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порядок учета в области виноградарства, дана классификация отдельных видов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42CB945C-728E-4119-A784-378C81A8E620}" type="parTrans" cxnId="{15859BFE-16B9-47DB-8463-31FF66A44368}">
      <dgm:prSet/>
      <dgm:spPr/>
      <dgm:t>
        <a:bodyPr/>
        <a:lstStyle/>
        <a:p>
          <a:endParaRPr lang="ru-RU"/>
        </a:p>
      </dgm:t>
    </dgm:pt>
    <dgm:pt modelId="{FB58197D-EF6F-47AF-A028-BA0C4C2BCC15}" type="sibTrans" cxnId="{15859BFE-16B9-47DB-8463-31FF66A44368}">
      <dgm:prSet/>
      <dgm:spPr/>
      <dgm:t>
        <a:bodyPr/>
        <a:lstStyle/>
        <a:p>
          <a:endParaRPr lang="ru-RU"/>
        </a:p>
      </dgm:t>
    </dgm:pt>
    <dgm:pt modelId="{5F61216A-BB68-4FA1-BDD8-DB78C7832642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полномочие органов государственной власти и местного самоуправления в области виноградарства и виноделия;</a:t>
          </a:r>
          <a:endParaRPr lang="ru-RU" sz="1400" dirty="0">
            <a:latin typeface="Trebuchet MS" pitchFamily="34" charset="0"/>
          </a:endParaRPr>
        </a:p>
      </dgm:t>
    </dgm:pt>
    <dgm:pt modelId="{113A2C24-F854-4276-A9D0-957724A38373}" type="sibTrans" cxnId="{EC9C5BF8-C050-4B3E-80D8-C656C5C0516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6A3A882-F0A6-4AAB-B0A0-2AFF9A4D2900}" type="parTrans" cxnId="{EC9C5BF8-C050-4B3E-80D8-C656C5C0516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CF38F8A3-EB15-48AB-BDB9-13C6842DE236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правовое положение субъектов виноградарства и виноделия при осуществлении деятельности в области виноградарства и виноделия;</a:t>
          </a:r>
          <a:endParaRPr lang="ru-RU" sz="1400" dirty="0">
            <a:latin typeface="Trebuchet MS" pitchFamily="34" charset="0"/>
          </a:endParaRPr>
        </a:p>
      </dgm:t>
    </dgm:pt>
    <dgm:pt modelId="{CAE2A3A2-0875-4D8B-BCC7-2321FC0BF205}" type="parTrans" cxnId="{2AF3F36C-1EC3-48E8-BE19-5EC5F4E65828}">
      <dgm:prSet/>
      <dgm:spPr/>
      <dgm:t>
        <a:bodyPr/>
        <a:lstStyle/>
        <a:p>
          <a:endParaRPr lang="ru-RU"/>
        </a:p>
      </dgm:t>
    </dgm:pt>
    <dgm:pt modelId="{65D567B4-5297-4A37-8F09-B6EF17E15C43}" type="sibTrans" cxnId="{2AF3F36C-1EC3-48E8-BE19-5EC5F4E65828}">
      <dgm:prSet/>
      <dgm:spPr/>
      <dgm:t>
        <a:bodyPr/>
        <a:lstStyle/>
        <a:p>
          <a:endParaRPr lang="ru-RU"/>
        </a:p>
      </dgm:t>
    </dgm:pt>
    <dgm:pt modelId="{7DFB6EB3-560E-4A80-845D-869DB6223A30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формы, условия и порядок осуществления государственной поддержки в области виноградарства и виноделия</a:t>
          </a:r>
          <a:endParaRPr lang="ru-RU" sz="1400" dirty="0">
            <a:latin typeface="Trebuchet MS" pitchFamily="34" charset="0"/>
          </a:endParaRPr>
        </a:p>
      </dgm:t>
    </dgm:pt>
    <dgm:pt modelId="{8A0F3A83-CEDA-4714-BFFD-B77F0E01E9EC}" type="parTrans" cxnId="{0B4CAB64-8CA6-4081-8C76-874F540BAE10}">
      <dgm:prSet/>
      <dgm:spPr/>
      <dgm:t>
        <a:bodyPr/>
        <a:lstStyle/>
        <a:p>
          <a:endParaRPr lang="ru-RU"/>
        </a:p>
      </dgm:t>
    </dgm:pt>
    <dgm:pt modelId="{18093AFC-7D27-41B5-80FE-E052640E5E1F}" type="sibTrans" cxnId="{0B4CAB64-8CA6-4081-8C76-874F540BAE10}">
      <dgm:prSet/>
      <dgm:spPr/>
      <dgm:t>
        <a:bodyPr/>
        <a:lstStyle/>
        <a:p>
          <a:endParaRPr lang="ru-RU"/>
        </a:p>
      </dgm:t>
    </dgm:pt>
    <dgm:pt modelId="{63E570E4-591A-434F-B46A-AA801BF55C38}" type="pres">
      <dgm:prSet presAssocID="{B0B038C1-DDE0-4315-BFB5-E4FCD25450C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783CACB-E547-4857-AA50-844447F18C48}" type="pres">
      <dgm:prSet presAssocID="{2706AD02-B00F-45D7-B912-661A43CE5243}" presName="root" presStyleCnt="0"/>
      <dgm:spPr/>
    </dgm:pt>
    <dgm:pt modelId="{3D86D3DD-8DE4-4813-92DA-572F386E5D96}" type="pres">
      <dgm:prSet presAssocID="{2706AD02-B00F-45D7-B912-661A43CE5243}" presName="rootComposite" presStyleCnt="0"/>
      <dgm:spPr/>
    </dgm:pt>
    <dgm:pt modelId="{25E61E5C-21DF-4053-B057-111B781CCB51}" type="pres">
      <dgm:prSet presAssocID="{2706AD02-B00F-45D7-B912-661A43CE5243}" presName="rootText" presStyleLbl="node1" presStyleIdx="0" presStyleCnt="1" custScaleX="1145619" custLinFactNeighborX="17026" custLinFactNeighborY="4227"/>
      <dgm:spPr/>
      <dgm:t>
        <a:bodyPr/>
        <a:lstStyle/>
        <a:p>
          <a:endParaRPr lang="ru-RU"/>
        </a:p>
      </dgm:t>
    </dgm:pt>
    <dgm:pt modelId="{B3BB3482-3B46-4854-B892-76041A1831DF}" type="pres">
      <dgm:prSet presAssocID="{2706AD02-B00F-45D7-B912-661A43CE5243}" presName="rootConnector" presStyleLbl="node1" presStyleIdx="0" presStyleCnt="1"/>
      <dgm:spPr/>
      <dgm:t>
        <a:bodyPr/>
        <a:lstStyle/>
        <a:p>
          <a:endParaRPr lang="ru-RU"/>
        </a:p>
      </dgm:t>
    </dgm:pt>
    <dgm:pt modelId="{AA2A9430-7DD2-4AAF-8A06-732B4688D249}" type="pres">
      <dgm:prSet presAssocID="{2706AD02-B00F-45D7-B912-661A43CE5243}" presName="childShape" presStyleCnt="0"/>
      <dgm:spPr/>
    </dgm:pt>
    <dgm:pt modelId="{07C80B17-F102-44CB-9BE6-3A356B32F0A3}" type="pres">
      <dgm:prSet presAssocID="{E6A3A882-F0A6-4AAB-B0A0-2AFF9A4D2900}" presName="Name13" presStyleLbl="parChTrans1D2" presStyleIdx="0" presStyleCnt="8"/>
      <dgm:spPr/>
      <dgm:t>
        <a:bodyPr/>
        <a:lstStyle/>
        <a:p>
          <a:endParaRPr lang="ru-RU"/>
        </a:p>
      </dgm:t>
    </dgm:pt>
    <dgm:pt modelId="{D7C99604-13CA-4050-B27E-3668F09C9810}" type="pres">
      <dgm:prSet presAssocID="{5F61216A-BB68-4FA1-BDD8-DB78C7832642}" presName="childText" presStyleLbl="bgAcc1" presStyleIdx="0" presStyleCnt="8" custScaleX="1168251" custScaleY="125424" custLinFactNeighborX="-35495" custLinFactNeighborY="-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70915-22FE-4734-9D38-60264C5C476A}" type="pres">
      <dgm:prSet presAssocID="{8A0F3A83-CEDA-4714-BFFD-B77F0E01E9EC}" presName="Name13" presStyleLbl="parChTrans1D2" presStyleIdx="1" presStyleCnt="8"/>
      <dgm:spPr/>
      <dgm:t>
        <a:bodyPr/>
        <a:lstStyle/>
        <a:p>
          <a:endParaRPr lang="ru-RU"/>
        </a:p>
      </dgm:t>
    </dgm:pt>
    <dgm:pt modelId="{6D5EB2CE-C36D-4D2D-82E5-1612A3576BE5}" type="pres">
      <dgm:prSet presAssocID="{7DFB6EB3-560E-4A80-845D-869DB6223A30}" presName="childText" presStyleLbl="bgAcc1" presStyleIdx="1" presStyleCnt="8" custScaleX="1173542" custLinFactNeighborX="-39930" custLinFactNeighborY="-1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CA06D-ACB9-4B7E-99AD-6E7105271FC3}" type="pres">
      <dgm:prSet presAssocID="{CAE2A3A2-0875-4D8B-BCC7-2321FC0BF205}" presName="Name13" presStyleLbl="parChTrans1D2" presStyleIdx="2" presStyleCnt="8"/>
      <dgm:spPr/>
      <dgm:t>
        <a:bodyPr/>
        <a:lstStyle/>
        <a:p>
          <a:endParaRPr lang="ru-RU"/>
        </a:p>
      </dgm:t>
    </dgm:pt>
    <dgm:pt modelId="{B28D9533-F7BA-4148-83C1-1F5DB778E568}" type="pres">
      <dgm:prSet presAssocID="{CF38F8A3-EB15-48AB-BDB9-13C6842DE236}" presName="childText" presStyleLbl="bgAcc1" presStyleIdx="2" presStyleCnt="8" custScaleX="1169662" custScaleY="137501" custLinFactNeighborX="-35495" custLinFactNeighborY="-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E946F-E95B-4537-AF76-675B6CECE91F}" type="pres">
      <dgm:prSet presAssocID="{42CB945C-728E-4119-A784-378C81A8E620}" presName="Name13" presStyleLbl="parChTrans1D2" presStyleIdx="3" presStyleCnt="8"/>
      <dgm:spPr/>
      <dgm:t>
        <a:bodyPr/>
        <a:lstStyle/>
        <a:p>
          <a:endParaRPr lang="ru-RU"/>
        </a:p>
      </dgm:t>
    </dgm:pt>
    <dgm:pt modelId="{29AB8BDC-3052-4685-AA43-5B16D9492B52}" type="pres">
      <dgm:prSet presAssocID="{02208CCB-B644-493F-A91E-6E57082CAD51}" presName="childText" presStyleLbl="bgAcc1" presStyleIdx="3" presStyleCnt="8" custScaleX="1161650" custScaleY="123167" custLinFactNeighborX="-33398" custLinFactNeighborY="-3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731EE-5727-45B8-8CC4-8FE2E997522D}" type="pres">
      <dgm:prSet presAssocID="{8DC85893-D8E5-46BD-A75C-2A2B78BC96F8}" presName="Name13" presStyleLbl="parChTrans1D2" presStyleIdx="4" presStyleCnt="8"/>
      <dgm:spPr/>
      <dgm:t>
        <a:bodyPr/>
        <a:lstStyle/>
        <a:p>
          <a:endParaRPr lang="ru-RU"/>
        </a:p>
      </dgm:t>
    </dgm:pt>
    <dgm:pt modelId="{286D13EC-ECD5-440A-B9F1-D9E78672C646}" type="pres">
      <dgm:prSet presAssocID="{FD22F7D6-29CC-463A-98D6-C3D1F2B5990D}" presName="childText" presStyleLbl="bgAcc1" presStyleIdx="4" presStyleCnt="8" custScaleX="1161653" custScaleY="170709" custLinFactNeighborX="-33399" custLinFactNeighborY="-10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E7923-2C2B-4B3B-940D-DCB6261EAF3D}" type="pres">
      <dgm:prSet presAssocID="{914611F7-7966-4066-93CD-3C7B966DFA6B}" presName="Name13" presStyleLbl="parChTrans1D2" presStyleIdx="5" presStyleCnt="8"/>
      <dgm:spPr/>
      <dgm:t>
        <a:bodyPr/>
        <a:lstStyle/>
        <a:p>
          <a:endParaRPr lang="ru-RU"/>
        </a:p>
      </dgm:t>
    </dgm:pt>
    <dgm:pt modelId="{9D629128-9DFD-4D47-B0EB-5DAFD8FC9431}" type="pres">
      <dgm:prSet presAssocID="{E8849433-B9B1-4AC1-8B45-CB2DDCF70601}" presName="childText" presStyleLbl="bgAcc1" presStyleIdx="5" presStyleCnt="8" custScaleX="1169318" custLinFactNeighborX="-33399" custLinFactNeighborY="-18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03EE3-5D61-4574-86DF-7060DD37127A}" type="pres">
      <dgm:prSet presAssocID="{D5D20992-F2C7-4068-B055-E2EB652B91DA}" presName="Name13" presStyleLbl="parChTrans1D2" presStyleIdx="6" presStyleCnt="8"/>
      <dgm:spPr/>
      <dgm:t>
        <a:bodyPr/>
        <a:lstStyle/>
        <a:p>
          <a:endParaRPr lang="ru-RU"/>
        </a:p>
      </dgm:t>
    </dgm:pt>
    <dgm:pt modelId="{90A8F73D-E898-468B-B45B-A8F2AB1E8842}" type="pres">
      <dgm:prSet presAssocID="{4A574D21-881C-4DA5-B8AE-034CEE14B779}" presName="childText" presStyleLbl="bgAcc1" presStyleIdx="6" presStyleCnt="8" custScaleX="1169903" custLinFactNeighborX="-32928" custLinFactNeighborY="-25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4827F-A427-4A9B-A4D6-1B23A9221CB2}" type="pres">
      <dgm:prSet presAssocID="{164E31B2-C85C-447C-B8AB-F8B4BC943867}" presName="Name13" presStyleLbl="parChTrans1D2" presStyleIdx="7" presStyleCnt="8"/>
      <dgm:spPr/>
      <dgm:t>
        <a:bodyPr/>
        <a:lstStyle/>
        <a:p>
          <a:endParaRPr lang="ru-RU"/>
        </a:p>
      </dgm:t>
    </dgm:pt>
    <dgm:pt modelId="{B09D60B9-2F53-4946-9DB2-E53DF881E845}" type="pres">
      <dgm:prSet presAssocID="{13428CA0-444F-4D2A-AC9A-22ECA5D5F016}" presName="childText" presStyleLbl="bgAcc1" presStyleIdx="7" presStyleCnt="8" custScaleX="1176771" custScaleY="190787" custLinFactNeighborX="-32928" custLinFactNeighborY="-32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55E5A0-A6EB-435A-A0AB-50E0E7DB80EA}" type="presOf" srcId="{B0B038C1-DDE0-4315-BFB5-E4FCD25450C3}" destId="{63E570E4-591A-434F-B46A-AA801BF55C38}" srcOrd="0" destOrd="0" presId="urn:microsoft.com/office/officeart/2005/8/layout/hierarchy3"/>
    <dgm:cxn modelId="{6EA9436A-0969-4D1D-BF99-438EB00D2FAB}" type="presOf" srcId="{4A574D21-881C-4DA5-B8AE-034CEE14B779}" destId="{90A8F73D-E898-468B-B45B-A8F2AB1E8842}" srcOrd="0" destOrd="0" presId="urn:microsoft.com/office/officeart/2005/8/layout/hierarchy3"/>
    <dgm:cxn modelId="{8630FB3D-C45D-4853-B6D0-218F9434DC18}" type="presOf" srcId="{8A0F3A83-CEDA-4714-BFFD-B77F0E01E9EC}" destId="{EE070915-22FE-4734-9D38-60264C5C476A}" srcOrd="0" destOrd="0" presId="urn:microsoft.com/office/officeart/2005/8/layout/hierarchy3"/>
    <dgm:cxn modelId="{91EEDDAB-6276-42AF-A5F1-5B0A0335F853}" type="presOf" srcId="{8DC85893-D8E5-46BD-A75C-2A2B78BC96F8}" destId="{C8F731EE-5727-45B8-8CC4-8FE2E997522D}" srcOrd="0" destOrd="0" presId="urn:microsoft.com/office/officeart/2005/8/layout/hierarchy3"/>
    <dgm:cxn modelId="{3512AF29-8E44-4FF0-82B2-E6A8BCE68CD8}" type="presOf" srcId="{E8849433-B9B1-4AC1-8B45-CB2DDCF70601}" destId="{9D629128-9DFD-4D47-B0EB-5DAFD8FC9431}" srcOrd="0" destOrd="0" presId="urn:microsoft.com/office/officeart/2005/8/layout/hierarchy3"/>
    <dgm:cxn modelId="{E90E8B89-5F06-43C0-8DCB-9EB4212DFEAF}" type="presOf" srcId="{CF38F8A3-EB15-48AB-BDB9-13C6842DE236}" destId="{B28D9533-F7BA-4148-83C1-1F5DB778E568}" srcOrd="0" destOrd="0" presId="urn:microsoft.com/office/officeart/2005/8/layout/hierarchy3"/>
    <dgm:cxn modelId="{59ED1D66-BEF6-4079-BCF9-B56340069B9A}" type="presOf" srcId="{13428CA0-444F-4D2A-AC9A-22ECA5D5F016}" destId="{B09D60B9-2F53-4946-9DB2-E53DF881E845}" srcOrd="0" destOrd="0" presId="urn:microsoft.com/office/officeart/2005/8/layout/hierarchy3"/>
    <dgm:cxn modelId="{BB182522-13CD-4C53-8EF4-F274AC21D526}" type="presOf" srcId="{914611F7-7966-4066-93CD-3C7B966DFA6B}" destId="{168E7923-2C2B-4B3B-940D-DCB6261EAF3D}" srcOrd="0" destOrd="0" presId="urn:microsoft.com/office/officeart/2005/8/layout/hierarchy3"/>
    <dgm:cxn modelId="{9340BCF9-76F1-4FE8-9366-5A4075108689}" srcId="{2706AD02-B00F-45D7-B912-661A43CE5243}" destId="{4A574D21-881C-4DA5-B8AE-034CEE14B779}" srcOrd="6" destOrd="0" parTransId="{D5D20992-F2C7-4068-B055-E2EB652B91DA}" sibTransId="{038E8534-6209-4A79-B4C1-0C0B06F0532E}"/>
    <dgm:cxn modelId="{70CB0657-279E-4117-B9B5-D1104353DA48}" type="presOf" srcId="{2706AD02-B00F-45D7-B912-661A43CE5243}" destId="{B3BB3482-3B46-4854-B892-76041A1831DF}" srcOrd="1" destOrd="0" presId="urn:microsoft.com/office/officeart/2005/8/layout/hierarchy3"/>
    <dgm:cxn modelId="{BCE8609F-5264-48C5-A62E-F9364DB68C39}" type="presOf" srcId="{42CB945C-728E-4119-A784-378C81A8E620}" destId="{E5DE946F-E95B-4537-AF76-675B6CECE91F}" srcOrd="0" destOrd="0" presId="urn:microsoft.com/office/officeart/2005/8/layout/hierarchy3"/>
    <dgm:cxn modelId="{21A570C9-80AB-48FB-9B13-C33E17E75A16}" type="presOf" srcId="{FD22F7D6-29CC-463A-98D6-C3D1F2B5990D}" destId="{286D13EC-ECD5-440A-B9F1-D9E78672C646}" srcOrd="0" destOrd="0" presId="urn:microsoft.com/office/officeart/2005/8/layout/hierarchy3"/>
    <dgm:cxn modelId="{D45D65B3-C266-491C-99F1-50F00A7D64F0}" type="presOf" srcId="{02208CCB-B644-493F-A91E-6E57082CAD51}" destId="{29AB8BDC-3052-4685-AA43-5B16D9492B52}" srcOrd="0" destOrd="0" presId="urn:microsoft.com/office/officeart/2005/8/layout/hierarchy3"/>
    <dgm:cxn modelId="{A778E4FA-FE08-480E-981A-4F7542F37F45}" type="presOf" srcId="{2706AD02-B00F-45D7-B912-661A43CE5243}" destId="{25E61E5C-21DF-4053-B057-111B781CCB51}" srcOrd="0" destOrd="0" presId="urn:microsoft.com/office/officeart/2005/8/layout/hierarchy3"/>
    <dgm:cxn modelId="{15859BFE-16B9-47DB-8463-31FF66A44368}" srcId="{2706AD02-B00F-45D7-B912-661A43CE5243}" destId="{02208CCB-B644-493F-A91E-6E57082CAD51}" srcOrd="3" destOrd="0" parTransId="{42CB945C-728E-4119-A784-378C81A8E620}" sibTransId="{FB58197D-EF6F-47AF-A028-BA0C4C2BCC15}"/>
    <dgm:cxn modelId="{D0271C90-3D53-4E18-87C9-6020D5340133}" type="presOf" srcId="{CAE2A3A2-0875-4D8B-BCC7-2321FC0BF205}" destId="{C63CA06D-ACB9-4B7E-99AD-6E7105271FC3}" srcOrd="0" destOrd="0" presId="urn:microsoft.com/office/officeart/2005/8/layout/hierarchy3"/>
    <dgm:cxn modelId="{BE27D5BA-B348-4E69-9DF5-C68ADDB59541}" srcId="{2706AD02-B00F-45D7-B912-661A43CE5243}" destId="{E8849433-B9B1-4AC1-8B45-CB2DDCF70601}" srcOrd="5" destOrd="0" parTransId="{914611F7-7966-4066-93CD-3C7B966DFA6B}" sibTransId="{AF3AEEE5-E1DC-434D-A498-5C88DD65ECF4}"/>
    <dgm:cxn modelId="{8CD4A573-E835-4B10-A1F9-A5A60C51AE77}" type="presOf" srcId="{5F61216A-BB68-4FA1-BDD8-DB78C7832642}" destId="{D7C99604-13CA-4050-B27E-3668F09C9810}" srcOrd="0" destOrd="0" presId="urn:microsoft.com/office/officeart/2005/8/layout/hierarchy3"/>
    <dgm:cxn modelId="{8541C62B-E80C-43DB-95F5-156249E5556B}" type="presOf" srcId="{164E31B2-C85C-447C-B8AB-F8B4BC943867}" destId="{1D04827F-A427-4A9B-A4D6-1B23A9221CB2}" srcOrd="0" destOrd="0" presId="urn:microsoft.com/office/officeart/2005/8/layout/hierarchy3"/>
    <dgm:cxn modelId="{0B4CAB64-8CA6-4081-8C76-874F540BAE10}" srcId="{2706AD02-B00F-45D7-B912-661A43CE5243}" destId="{7DFB6EB3-560E-4A80-845D-869DB6223A30}" srcOrd="1" destOrd="0" parTransId="{8A0F3A83-CEDA-4714-BFFD-B77F0E01E9EC}" sibTransId="{18093AFC-7D27-41B5-80FE-E052640E5E1F}"/>
    <dgm:cxn modelId="{EC9C5BF8-C050-4B3E-80D8-C656C5C05160}" srcId="{2706AD02-B00F-45D7-B912-661A43CE5243}" destId="{5F61216A-BB68-4FA1-BDD8-DB78C7832642}" srcOrd="0" destOrd="0" parTransId="{E6A3A882-F0A6-4AAB-B0A0-2AFF9A4D2900}" sibTransId="{113A2C24-F854-4276-A9D0-957724A38373}"/>
    <dgm:cxn modelId="{7E9C4136-5A93-455D-9E7E-71DA102D9645}" srcId="{B0B038C1-DDE0-4315-BFB5-E4FCD25450C3}" destId="{2706AD02-B00F-45D7-B912-661A43CE5243}" srcOrd="0" destOrd="0" parTransId="{C4CC4E8A-F78A-40AD-9EA9-163199BEBAAB}" sibTransId="{CCA54772-2F3B-4773-98DC-B7F25400079E}"/>
    <dgm:cxn modelId="{CE28A6B8-3314-4BC5-B1F3-9B9950CCF853}" type="presOf" srcId="{7DFB6EB3-560E-4A80-845D-869DB6223A30}" destId="{6D5EB2CE-C36D-4D2D-82E5-1612A3576BE5}" srcOrd="0" destOrd="0" presId="urn:microsoft.com/office/officeart/2005/8/layout/hierarchy3"/>
    <dgm:cxn modelId="{58B27644-AAEE-4C92-8BC6-52BBBD1D7699}" srcId="{2706AD02-B00F-45D7-B912-661A43CE5243}" destId="{FD22F7D6-29CC-463A-98D6-C3D1F2B5990D}" srcOrd="4" destOrd="0" parTransId="{8DC85893-D8E5-46BD-A75C-2A2B78BC96F8}" sibTransId="{D7728226-5278-41B6-BADA-1A0BB30A2D38}"/>
    <dgm:cxn modelId="{99BFEBA6-BB49-4E59-AB8D-2C659E9DFFA9}" type="presOf" srcId="{E6A3A882-F0A6-4AAB-B0A0-2AFF9A4D2900}" destId="{07C80B17-F102-44CB-9BE6-3A356B32F0A3}" srcOrd="0" destOrd="0" presId="urn:microsoft.com/office/officeart/2005/8/layout/hierarchy3"/>
    <dgm:cxn modelId="{01CAA96E-015B-46AD-8CB5-1E7C375EEE83}" type="presOf" srcId="{D5D20992-F2C7-4068-B055-E2EB652B91DA}" destId="{2BF03EE3-5D61-4574-86DF-7060DD37127A}" srcOrd="0" destOrd="0" presId="urn:microsoft.com/office/officeart/2005/8/layout/hierarchy3"/>
    <dgm:cxn modelId="{2AF3F36C-1EC3-48E8-BE19-5EC5F4E65828}" srcId="{2706AD02-B00F-45D7-B912-661A43CE5243}" destId="{CF38F8A3-EB15-48AB-BDB9-13C6842DE236}" srcOrd="2" destOrd="0" parTransId="{CAE2A3A2-0875-4D8B-BCC7-2321FC0BF205}" sibTransId="{65D567B4-5297-4A37-8F09-B6EF17E15C43}"/>
    <dgm:cxn modelId="{3C5C410D-E89C-4035-A677-5A2E5284C980}" srcId="{2706AD02-B00F-45D7-B912-661A43CE5243}" destId="{13428CA0-444F-4D2A-AC9A-22ECA5D5F016}" srcOrd="7" destOrd="0" parTransId="{164E31B2-C85C-447C-B8AB-F8B4BC943867}" sibTransId="{E0FDAC11-6105-4C5F-949B-88636EE4D266}"/>
    <dgm:cxn modelId="{3207932A-9CC2-462C-869B-54DAC172275C}" type="presParOf" srcId="{63E570E4-591A-434F-B46A-AA801BF55C38}" destId="{7783CACB-E547-4857-AA50-844447F18C48}" srcOrd="0" destOrd="0" presId="urn:microsoft.com/office/officeart/2005/8/layout/hierarchy3"/>
    <dgm:cxn modelId="{E05C9A63-D972-4A71-A23D-4D157D4A95B7}" type="presParOf" srcId="{7783CACB-E547-4857-AA50-844447F18C48}" destId="{3D86D3DD-8DE4-4813-92DA-572F386E5D96}" srcOrd="0" destOrd="0" presId="urn:microsoft.com/office/officeart/2005/8/layout/hierarchy3"/>
    <dgm:cxn modelId="{1C803859-E248-4F9C-800F-283C48634E78}" type="presParOf" srcId="{3D86D3DD-8DE4-4813-92DA-572F386E5D96}" destId="{25E61E5C-21DF-4053-B057-111B781CCB51}" srcOrd="0" destOrd="0" presId="urn:microsoft.com/office/officeart/2005/8/layout/hierarchy3"/>
    <dgm:cxn modelId="{DAC9A144-D122-49AF-AE1D-8E51059CADA2}" type="presParOf" srcId="{3D86D3DD-8DE4-4813-92DA-572F386E5D96}" destId="{B3BB3482-3B46-4854-B892-76041A1831DF}" srcOrd="1" destOrd="0" presId="urn:microsoft.com/office/officeart/2005/8/layout/hierarchy3"/>
    <dgm:cxn modelId="{7591AC83-646A-4F61-8E19-4F23957A7227}" type="presParOf" srcId="{7783CACB-E547-4857-AA50-844447F18C48}" destId="{AA2A9430-7DD2-4AAF-8A06-732B4688D249}" srcOrd="1" destOrd="0" presId="urn:microsoft.com/office/officeart/2005/8/layout/hierarchy3"/>
    <dgm:cxn modelId="{A3032B7F-983C-43A9-8D95-9DAD1ECF3880}" type="presParOf" srcId="{AA2A9430-7DD2-4AAF-8A06-732B4688D249}" destId="{07C80B17-F102-44CB-9BE6-3A356B32F0A3}" srcOrd="0" destOrd="0" presId="urn:microsoft.com/office/officeart/2005/8/layout/hierarchy3"/>
    <dgm:cxn modelId="{76D72607-1621-439E-B1DA-A017150C5ABD}" type="presParOf" srcId="{AA2A9430-7DD2-4AAF-8A06-732B4688D249}" destId="{D7C99604-13CA-4050-B27E-3668F09C9810}" srcOrd="1" destOrd="0" presId="urn:microsoft.com/office/officeart/2005/8/layout/hierarchy3"/>
    <dgm:cxn modelId="{692CAFA0-8DDA-4C21-9B88-A7D178E4CBB0}" type="presParOf" srcId="{AA2A9430-7DD2-4AAF-8A06-732B4688D249}" destId="{EE070915-22FE-4734-9D38-60264C5C476A}" srcOrd="2" destOrd="0" presId="urn:microsoft.com/office/officeart/2005/8/layout/hierarchy3"/>
    <dgm:cxn modelId="{CC37F127-2837-4855-AE7A-B0BF68D71B73}" type="presParOf" srcId="{AA2A9430-7DD2-4AAF-8A06-732B4688D249}" destId="{6D5EB2CE-C36D-4D2D-82E5-1612A3576BE5}" srcOrd="3" destOrd="0" presId="urn:microsoft.com/office/officeart/2005/8/layout/hierarchy3"/>
    <dgm:cxn modelId="{F1865865-12CA-42E0-9B1E-7F3680E1BF55}" type="presParOf" srcId="{AA2A9430-7DD2-4AAF-8A06-732B4688D249}" destId="{C63CA06D-ACB9-4B7E-99AD-6E7105271FC3}" srcOrd="4" destOrd="0" presId="urn:microsoft.com/office/officeart/2005/8/layout/hierarchy3"/>
    <dgm:cxn modelId="{56BA8F25-794F-4B3D-BE82-24D78F9FFEE0}" type="presParOf" srcId="{AA2A9430-7DD2-4AAF-8A06-732B4688D249}" destId="{B28D9533-F7BA-4148-83C1-1F5DB778E568}" srcOrd="5" destOrd="0" presId="urn:microsoft.com/office/officeart/2005/8/layout/hierarchy3"/>
    <dgm:cxn modelId="{8C8E38CE-D7F9-4D83-ACEA-701E29456AAC}" type="presParOf" srcId="{AA2A9430-7DD2-4AAF-8A06-732B4688D249}" destId="{E5DE946F-E95B-4537-AF76-675B6CECE91F}" srcOrd="6" destOrd="0" presId="urn:microsoft.com/office/officeart/2005/8/layout/hierarchy3"/>
    <dgm:cxn modelId="{3E7D30BF-7EE4-4CE4-A77D-0F73099C191E}" type="presParOf" srcId="{AA2A9430-7DD2-4AAF-8A06-732B4688D249}" destId="{29AB8BDC-3052-4685-AA43-5B16D9492B52}" srcOrd="7" destOrd="0" presId="urn:microsoft.com/office/officeart/2005/8/layout/hierarchy3"/>
    <dgm:cxn modelId="{4B601236-FFA4-4E00-9C0D-184AA5F73ED7}" type="presParOf" srcId="{AA2A9430-7DD2-4AAF-8A06-732B4688D249}" destId="{C8F731EE-5727-45B8-8CC4-8FE2E997522D}" srcOrd="8" destOrd="0" presId="urn:microsoft.com/office/officeart/2005/8/layout/hierarchy3"/>
    <dgm:cxn modelId="{07A1D729-2E71-451B-9D99-FE47ACECFAF1}" type="presParOf" srcId="{AA2A9430-7DD2-4AAF-8A06-732B4688D249}" destId="{286D13EC-ECD5-440A-B9F1-D9E78672C646}" srcOrd="9" destOrd="0" presId="urn:microsoft.com/office/officeart/2005/8/layout/hierarchy3"/>
    <dgm:cxn modelId="{3B8990C6-BADC-440E-BD41-85F51D6E0061}" type="presParOf" srcId="{AA2A9430-7DD2-4AAF-8A06-732B4688D249}" destId="{168E7923-2C2B-4B3B-940D-DCB6261EAF3D}" srcOrd="10" destOrd="0" presId="urn:microsoft.com/office/officeart/2005/8/layout/hierarchy3"/>
    <dgm:cxn modelId="{46106A4E-D505-4219-95AC-60E20EB7BBE0}" type="presParOf" srcId="{AA2A9430-7DD2-4AAF-8A06-732B4688D249}" destId="{9D629128-9DFD-4D47-B0EB-5DAFD8FC9431}" srcOrd="11" destOrd="0" presId="urn:microsoft.com/office/officeart/2005/8/layout/hierarchy3"/>
    <dgm:cxn modelId="{62886CC1-963F-4EF5-8FBE-4DF0F54C6C58}" type="presParOf" srcId="{AA2A9430-7DD2-4AAF-8A06-732B4688D249}" destId="{2BF03EE3-5D61-4574-86DF-7060DD37127A}" srcOrd="12" destOrd="0" presId="urn:microsoft.com/office/officeart/2005/8/layout/hierarchy3"/>
    <dgm:cxn modelId="{72B3D1BF-7199-481A-9CE7-52CE976214B5}" type="presParOf" srcId="{AA2A9430-7DD2-4AAF-8A06-732B4688D249}" destId="{90A8F73D-E898-468B-B45B-A8F2AB1E8842}" srcOrd="13" destOrd="0" presId="urn:microsoft.com/office/officeart/2005/8/layout/hierarchy3"/>
    <dgm:cxn modelId="{D945F009-1C93-48B3-85DB-FCC7A358D816}" type="presParOf" srcId="{AA2A9430-7DD2-4AAF-8A06-732B4688D249}" destId="{1D04827F-A427-4A9B-A4D6-1B23A9221CB2}" srcOrd="14" destOrd="0" presId="urn:microsoft.com/office/officeart/2005/8/layout/hierarchy3"/>
    <dgm:cxn modelId="{76B9E3CF-5F14-4F37-B48F-E6EE57065D0F}" type="presParOf" srcId="{AA2A9430-7DD2-4AAF-8A06-732B4688D249}" destId="{B09D60B9-2F53-4946-9DB2-E53DF881E845}" srcOrd="1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E61E5C-21DF-4053-B057-111B781CCB51}">
      <dsp:nvSpPr>
        <dsp:cNvPr id="0" name=""/>
        <dsp:cNvSpPr/>
      </dsp:nvSpPr>
      <dsp:spPr>
        <a:xfrm>
          <a:off x="385805" y="17385"/>
          <a:ext cx="8007643" cy="349489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rebuchet MS" pitchFamily="34" charset="0"/>
            </a:rPr>
            <a:t>Федеральным законом установлено:</a:t>
          </a:r>
          <a:endParaRPr lang="ru-RU" sz="1400" kern="1200" dirty="0">
            <a:latin typeface="Trebuchet MS" pitchFamily="34" charset="0"/>
          </a:endParaRPr>
        </a:p>
      </dsp:txBody>
      <dsp:txXfrm>
        <a:off x="385805" y="17385"/>
        <a:ext cx="8007643" cy="349489"/>
      </dsp:txXfrm>
    </dsp:sp>
    <dsp:sp modelId="{07C80B17-F102-44CB-9BE6-3A356B32F0A3}">
      <dsp:nvSpPr>
        <dsp:cNvPr id="0" name=""/>
        <dsp:cNvSpPr/>
      </dsp:nvSpPr>
      <dsp:spPr>
        <a:xfrm>
          <a:off x="1186570" y="366875"/>
          <a:ext cx="483273" cy="2629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910"/>
              </a:lnTo>
              <a:lnTo>
                <a:pt x="483273" y="26291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C99604-13CA-4050-B27E-3668F09C9810}">
      <dsp:nvSpPr>
        <dsp:cNvPr id="0" name=""/>
        <dsp:cNvSpPr/>
      </dsp:nvSpPr>
      <dsp:spPr>
        <a:xfrm>
          <a:off x="1669844" y="410613"/>
          <a:ext cx="6532669" cy="4383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полномочие органов государственной власти и местного самоуправления в области виноградарства и виноделия;</a:t>
          </a:r>
          <a:endParaRPr lang="ru-RU" sz="1400" kern="1200" dirty="0">
            <a:latin typeface="Trebuchet MS" pitchFamily="34" charset="0"/>
          </a:endParaRPr>
        </a:p>
      </dsp:txBody>
      <dsp:txXfrm>
        <a:off x="1669844" y="410613"/>
        <a:ext cx="6532669" cy="438344"/>
      </dsp:txXfrm>
    </dsp:sp>
    <dsp:sp modelId="{EE070915-22FE-4734-9D38-60264C5C476A}">
      <dsp:nvSpPr>
        <dsp:cNvPr id="0" name=""/>
        <dsp:cNvSpPr/>
      </dsp:nvSpPr>
      <dsp:spPr>
        <a:xfrm>
          <a:off x="1186570" y="366875"/>
          <a:ext cx="458474" cy="769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9251"/>
              </a:lnTo>
              <a:lnTo>
                <a:pt x="458474" y="769251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5EB2CE-C36D-4D2D-82E5-1612A3576BE5}">
      <dsp:nvSpPr>
        <dsp:cNvPr id="0" name=""/>
        <dsp:cNvSpPr/>
      </dsp:nvSpPr>
      <dsp:spPr>
        <a:xfrm>
          <a:off x="1645044" y="961381"/>
          <a:ext cx="6562255" cy="34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13954"/>
              <a:satOff val="1000"/>
              <a:lumOff val="25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формы, условия и порядок осуществления государственной поддержки в области виноградарства и виноделия</a:t>
          </a:r>
          <a:endParaRPr lang="ru-RU" sz="1400" kern="1200" dirty="0">
            <a:latin typeface="Trebuchet MS" pitchFamily="34" charset="0"/>
          </a:endParaRPr>
        </a:p>
      </dsp:txBody>
      <dsp:txXfrm>
        <a:off x="1645044" y="961381"/>
        <a:ext cx="6562255" cy="349489"/>
      </dsp:txXfrm>
    </dsp:sp>
    <dsp:sp modelId="{C63CA06D-ACB9-4B7E-99AD-6E7105271FC3}">
      <dsp:nvSpPr>
        <dsp:cNvPr id="0" name=""/>
        <dsp:cNvSpPr/>
      </dsp:nvSpPr>
      <dsp:spPr>
        <a:xfrm>
          <a:off x="1186570" y="366875"/>
          <a:ext cx="483273" cy="12465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6593"/>
              </a:lnTo>
              <a:lnTo>
                <a:pt x="483273" y="1246593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8D9533-F7BA-4148-83C1-1F5DB778E568}">
      <dsp:nvSpPr>
        <dsp:cNvPr id="0" name=""/>
        <dsp:cNvSpPr/>
      </dsp:nvSpPr>
      <dsp:spPr>
        <a:xfrm>
          <a:off x="1669844" y="1373192"/>
          <a:ext cx="6540559" cy="4805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27908"/>
              <a:satOff val="2000"/>
              <a:lumOff val="50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правовое положение субъектов виноградарства и виноделия при осуществлении деятельности в области виноградарства и виноделия;</a:t>
          </a:r>
          <a:endParaRPr lang="ru-RU" sz="1400" kern="1200" dirty="0">
            <a:latin typeface="Trebuchet MS" pitchFamily="34" charset="0"/>
          </a:endParaRPr>
        </a:p>
      </dsp:txBody>
      <dsp:txXfrm>
        <a:off x="1669844" y="1373192"/>
        <a:ext cx="6540559" cy="480552"/>
      </dsp:txXfrm>
    </dsp:sp>
    <dsp:sp modelId="{E5DE946F-E95B-4537-AF76-675B6CECE91F}">
      <dsp:nvSpPr>
        <dsp:cNvPr id="0" name=""/>
        <dsp:cNvSpPr/>
      </dsp:nvSpPr>
      <dsp:spPr>
        <a:xfrm>
          <a:off x="1186570" y="366875"/>
          <a:ext cx="494999" cy="1806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769"/>
              </a:lnTo>
              <a:lnTo>
                <a:pt x="494999" y="1806769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AB8BDC-3052-4685-AA43-5B16D9492B52}">
      <dsp:nvSpPr>
        <dsp:cNvPr id="0" name=""/>
        <dsp:cNvSpPr/>
      </dsp:nvSpPr>
      <dsp:spPr>
        <a:xfrm>
          <a:off x="1681570" y="1958416"/>
          <a:ext cx="6495757" cy="4304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41862"/>
              <a:satOff val="3000"/>
              <a:lumOff val="75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порядок учета в области виноградарства, дана классификация отдельных видов винодельческой продукции;</a:t>
          </a:r>
          <a:endParaRPr lang="ru-RU" sz="1400" kern="1200" dirty="0">
            <a:latin typeface="Trebuchet MS" pitchFamily="34" charset="0"/>
          </a:endParaRPr>
        </a:p>
      </dsp:txBody>
      <dsp:txXfrm>
        <a:off x="1681570" y="1958416"/>
        <a:ext cx="6495757" cy="430456"/>
      </dsp:txXfrm>
    </dsp:sp>
    <dsp:sp modelId="{C8F731EE-5727-45B8-8CC4-8FE2E997522D}">
      <dsp:nvSpPr>
        <dsp:cNvPr id="0" name=""/>
        <dsp:cNvSpPr/>
      </dsp:nvSpPr>
      <dsp:spPr>
        <a:xfrm>
          <a:off x="1186570" y="366875"/>
          <a:ext cx="494994" cy="2381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1477"/>
              </a:lnTo>
              <a:lnTo>
                <a:pt x="494994" y="2381477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D13EC-ECD5-440A-B9F1-D9E78672C646}">
      <dsp:nvSpPr>
        <dsp:cNvPr id="0" name=""/>
        <dsp:cNvSpPr/>
      </dsp:nvSpPr>
      <dsp:spPr>
        <a:xfrm>
          <a:off x="1681564" y="2450047"/>
          <a:ext cx="6495774" cy="596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55816"/>
              <a:satOff val="4001"/>
              <a:lumOff val="10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технологические приемы и операции при переработке винограда, предназначенного для использования при производстве продукции виноделия;</a:t>
          </a:r>
          <a:endParaRPr lang="ru-RU" sz="1400" kern="1200" dirty="0">
            <a:latin typeface="Trebuchet MS" pitchFamily="34" charset="0"/>
          </a:endParaRPr>
        </a:p>
      </dsp:txBody>
      <dsp:txXfrm>
        <a:off x="1681564" y="2450047"/>
        <a:ext cx="6495774" cy="596610"/>
      </dsp:txXfrm>
    </dsp:sp>
    <dsp:sp modelId="{168E7923-2C2B-4B3B-940D-DCB6261EAF3D}">
      <dsp:nvSpPr>
        <dsp:cNvPr id="0" name=""/>
        <dsp:cNvSpPr/>
      </dsp:nvSpPr>
      <dsp:spPr>
        <a:xfrm>
          <a:off x="1186570" y="366875"/>
          <a:ext cx="494994" cy="2915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5702"/>
              </a:lnTo>
              <a:lnTo>
                <a:pt x="494994" y="2915702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629128-9DFD-4D47-B0EB-5DAFD8FC9431}">
      <dsp:nvSpPr>
        <dsp:cNvPr id="0" name=""/>
        <dsp:cNvSpPr/>
      </dsp:nvSpPr>
      <dsp:spPr>
        <a:xfrm>
          <a:off x="1681564" y="3107833"/>
          <a:ext cx="6538636" cy="34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69770"/>
              <a:satOff val="5001"/>
              <a:lumOff val="125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Технологические правила производства винодельческой продукции;</a:t>
          </a:r>
          <a:endParaRPr lang="ru-RU" sz="1400" kern="1200" dirty="0">
            <a:latin typeface="Trebuchet MS" pitchFamily="34" charset="0"/>
          </a:endParaRPr>
        </a:p>
      </dsp:txBody>
      <dsp:txXfrm>
        <a:off x="1681564" y="3107833"/>
        <a:ext cx="6538636" cy="349489"/>
      </dsp:txXfrm>
    </dsp:sp>
    <dsp:sp modelId="{2BF03EE3-5D61-4574-86DF-7060DD37127A}">
      <dsp:nvSpPr>
        <dsp:cNvPr id="0" name=""/>
        <dsp:cNvSpPr/>
      </dsp:nvSpPr>
      <dsp:spPr>
        <a:xfrm>
          <a:off x="1186570" y="366875"/>
          <a:ext cx="497628" cy="33280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8037"/>
              </a:lnTo>
              <a:lnTo>
                <a:pt x="497628" y="3328037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A8F73D-E898-468B-B45B-A8F2AB1E8842}">
      <dsp:nvSpPr>
        <dsp:cNvPr id="0" name=""/>
        <dsp:cNvSpPr/>
      </dsp:nvSpPr>
      <dsp:spPr>
        <a:xfrm>
          <a:off x="1684198" y="3520168"/>
          <a:ext cx="6541907" cy="34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83724"/>
              <a:satOff val="6001"/>
              <a:lumOff val="150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особенности маркировки и розничной продажи винодельческой продукции;</a:t>
          </a:r>
          <a:endParaRPr lang="ru-RU" sz="1400" kern="1200" dirty="0">
            <a:latin typeface="Trebuchet MS" pitchFamily="34" charset="0"/>
          </a:endParaRPr>
        </a:p>
      </dsp:txBody>
      <dsp:txXfrm>
        <a:off x="1684198" y="3520168"/>
        <a:ext cx="6541907" cy="349489"/>
      </dsp:txXfrm>
    </dsp:sp>
    <dsp:sp modelId="{1D04827F-A427-4A9B-A4D6-1B23A9221CB2}">
      <dsp:nvSpPr>
        <dsp:cNvPr id="0" name=""/>
        <dsp:cNvSpPr/>
      </dsp:nvSpPr>
      <dsp:spPr>
        <a:xfrm>
          <a:off x="1186570" y="366875"/>
          <a:ext cx="497628" cy="3899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9102"/>
              </a:lnTo>
              <a:lnTo>
                <a:pt x="497628" y="3899102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60B9-2F53-4946-9DB2-E53DF881E845}">
      <dsp:nvSpPr>
        <dsp:cNvPr id="0" name=""/>
        <dsp:cNvSpPr/>
      </dsp:nvSpPr>
      <dsp:spPr>
        <a:xfrm>
          <a:off x="1684198" y="3932587"/>
          <a:ext cx="6580312" cy="6667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97679"/>
              <a:satOff val="7001"/>
              <a:lumOff val="176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особенности маркировки и розничной продажи российских вин защищенного наименования, а также вин, крепленых вин, игристых вин, полностью произведенных из винограда, выращенного на территории Российской Федерации.</a:t>
          </a:r>
          <a:endParaRPr lang="ru-RU" sz="1400" kern="1200" dirty="0">
            <a:latin typeface="Trebuchet MS" pitchFamily="34" charset="0"/>
          </a:endParaRPr>
        </a:p>
      </dsp:txBody>
      <dsp:txXfrm>
        <a:off x="1684198" y="3932587"/>
        <a:ext cx="6580312" cy="6667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0.02556</cdr:x>
      <cdr:y>0.02425</cdr:y>
    </cdr:from>
    <cdr:to>
      <cdr:x>0.98503</cdr:x>
      <cdr:y>0.09888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214314" y="142876"/>
          <a:ext cx="8043890" cy="439718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A5AB81">
                <a:tint val="50000"/>
                <a:satMod val="300000"/>
              </a:srgbClr>
            </a:gs>
            <a:gs pos="35000">
              <a:srgbClr val="A5AB81">
                <a:tint val="37000"/>
                <a:satMod val="300000"/>
              </a:srgbClr>
            </a:gs>
            <a:gs pos="100000">
              <a:srgbClr val="A5AB81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A5AB81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lIns="91440" tIns="45720" rIns="91440" bIns="45720" rtlCol="0" anchor="ctr">
          <a:no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  <a:lvl2pPr>
            <a:defRPr>
              <a:solidFill>
                <a:sysClr val="windowText" lastClr="000000"/>
              </a:solidFill>
              <a:latin typeface="Calibri"/>
            </a:defRPr>
          </a:lvl2pPr>
          <a:lvl3pPr>
            <a:defRPr>
              <a:solidFill>
                <a:sysClr val="windowText" lastClr="000000"/>
              </a:solidFill>
              <a:latin typeface="Calibri"/>
            </a:defRPr>
          </a:lvl3pPr>
          <a:lvl4pPr>
            <a:defRPr>
              <a:solidFill>
                <a:sysClr val="windowText" lastClr="000000"/>
              </a:solidFill>
              <a:latin typeface="Calibri"/>
            </a:defRPr>
          </a:lvl4pPr>
          <a:lvl5pPr>
            <a:defRPr>
              <a:solidFill>
                <a:sysClr val="windowText" lastClr="000000"/>
              </a:solidFill>
              <a:latin typeface="Calibri"/>
            </a:defRPr>
          </a:lvl5pPr>
          <a:lvl6pPr>
            <a:defRPr>
              <a:solidFill>
                <a:sysClr val="windowText" lastClr="000000"/>
              </a:solidFill>
              <a:latin typeface="Calibri"/>
            </a:defRPr>
          </a:lvl6pPr>
          <a:lvl7pPr>
            <a:defRPr>
              <a:solidFill>
                <a:sysClr val="windowText" lastClr="000000"/>
              </a:solidFill>
              <a:latin typeface="Calibri"/>
            </a:defRPr>
          </a:lvl7pPr>
          <a:lvl8pPr>
            <a:defRPr>
              <a:solidFill>
                <a:sysClr val="windowText" lastClr="000000"/>
              </a:solidFill>
              <a:latin typeface="Calibri"/>
            </a:defRPr>
          </a:lvl8pPr>
          <a:lvl9pPr>
            <a:defRPr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defRPr sz="1400" b="1" i="0" u="none" strike="noStrike" kern="1200" baseline="0">
              <a:solidFill>
                <a:prstClr val="black"/>
              </a:solidFill>
              <a:latin typeface="Trebuchet MS" pitchFamily="34" charset="0"/>
              <a:ea typeface="+mn-ea"/>
              <a:cs typeface="+mn-cs"/>
            </a:defRPr>
          </a:pPr>
          <a:r>
            <a:rPr lang="ru-RU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Перечень и статистика нарушений обязательных требований, выявленных в ходе проведения контрольных мероприятий</a:t>
          </a:r>
          <a:r>
            <a:rPr lang="en-US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 </a:t>
          </a:r>
          <a:r>
            <a:rPr lang="ru-RU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в 2019 году – 877 правонарушений </a:t>
          </a:r>
          <a:endParaRPr lang="ru-RU" sz="1400" b="0" dirty="0">
            <a:solidFill>
              <a:schemeClr val="dk1"/>
            </a:solidFill>
            <a:latin typeface="Trebuchet MS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0.09412</cdr:x>
      <cdr:y>0.31818</cdr:y>
    </cdr:from>
    <cdr:to>
      <cdr:x>0.29806</cdr:x>
      <cdr:y>0.44588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535623" y="920244"/>
          <a:ext cx="1160593" cy="369332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1pPr>
          <a:lvl2pPr marL="450850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2pPr>
          <a:lvl3pPr marL="9064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3pPr>
          <a:lvl4pPr marL="13636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4pPr>
          <a:lvl5pPr marL="1817688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800" dirty="0" smtClean="0">
              <a:latin typeface="Trebuchet MS" pitchFamily="34" charset="0"/>
            </a:rPr>
            <a:t>СКЛАДЫ</a:t>
          </a:r>
          <a:endParaRPr lang="ru-RU" sz="1800" dirty="0">
            <a:latin typeface="Trebuchet MS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C47E66-85D2-4270-943A-67A8EAF5E77A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275A3-027D-4C4C-8971-1C2693EFE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75A3-027D-4C4C-8971-1C2693EFEC5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21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22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24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972C2-85F3-4919-BE9C-03418978B01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chart" Target="../charts/chart14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8301" y="449263"/>
            <a:ext cx="785813" cy="836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000251" y="1357313"/>
            <a:ext cx="5368761" cy="75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Межрегиональное управление </a:t>
            </a:r>
          </a:p>
          <a:p>
            <a:pPr algn="ctr"/>
            <a:r>
              <a:rPr lang="ru-RU" sz="1400" dirty="0">
                <a:latin typeface="Trebuchet MS" pitchFamily="34" charset="0"/>
              </a:rPr>
              <a:t>Федеральной службы по регулированию алкогольного рынка </a:t>
            </a:r>
          </a:p>
          <a:p>
            <a:pPr algn="ctr"/>
            <a:r>
              <a:rPr lang="ru-RU" sz="1400" dirty="0">
                <a:latin typeface="Trebuchet MS" pitchFamily="34" charset="0"/>
              </a:rPr>
              <a:t>по Уральскому федеральному округу</a:t>
            </a:r>
            <a:endParaRPr lang="ru-RU" sz="14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2052" name="TextBox 52"/>
          <p:cNvSpPr txBox="1">
            <a:spLocks noChangeArrowheads="1"/>
          </p:cNvSpPr>
          <p:nvPr/>
        </p:nvSpPr>
        <p:spPr bwMode="auto">
          <a:xfrm>
            <a:off x="3500430" y="6143644"/>
            <a:ext cx="1773226" cy="27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>
            <a:spAutoFit/>
          </a:bodyPr>
          <a:lstStyle/>
          <a:p>
            <a:pPr algn="ctr"/>
            <a:r>
              <a:rPr lang="ru-RU" sz="1200" dirty="0" smtClean="0">
                <a:solidFill>
                  <a:srgbClr val="595959"/>
                </a:solidFill>
                <a:latin typeface="Trebuchet MS" pitchFamily="34" charset="0"/>
              </a:rPr>
              <a:t>30 сентября 2020 года</a:t>
            </a:r>
          </a:p>
        </p:txBody>
      </p:sp>
      <p:sp>
        <p:nvSpPr>
          <p:cNvPr id="2053" name="TextBox 53"/>
          <p:cNvSpPr txBox="1">
            <a:spLocks noChangeArrowheads="1"/>
          </p:cNvSpPr>
          <p:nvPr/>
        </p:nvSpPr>
        <p:spPr bwMode="auto">
          <a:xfrm>
            <a:off x="142844" y="3214686"/>
            <a:ext cx="8786874" cy="101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5" rIns="91432" bIns="45715">
            <a:spAutoFit/>
          </a:bodyPr>
          <a:lstStyle/>
          <a:p>
            <a:pPr algn="ctr">
              <a:defRPr/>
            </a:pPr>
            <a:r>
              <a:rPr lang="ru-RU" sz="2000" dirty="0" smtClean="0">
                <a:latin typeface="Trebuchet MS" pitchFamily="34" charset="0"/>
              </a:rPr>
              <a:t>«Обзор изменений в законодательстве РФ в сфере производства и оборота этилового спирта, алкогольной и спиртосодержащей продукции и обсуждение правоприменительной практики»</a:t>
            </a:r>
            <a:endParaRPr lang="ru-RU" sz="20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01122" cy="53110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>
                <a:latin typeface="Trebuchet MS" pitchFamily="34" charset="0"/>
              </a:rPr>
              <a:t>Практика МРУ Росалкогольрегулирования по Уральскому федеральному округу </a:t>
            </a:r>
            <a:r>
              <a:rPr lang="ru-RU" sz="1400" dirty="0" smtClean="0">
                <a:latin typeface="Trebuchet MS" pitchFamily="34" charset="0"/>
              </a:rPr>
              <a:t/>
            </a:r>
            <a:br>
              <a:rPr lang="ru-RU" sz="1400" dirty="0" smtClean="0">
                <a:latin typeface="Trebuchet MS" pitchFamily="34" charset="0"/>
              </a:rPr>
            </a:br>
            <a:r>
              <a:rPr lang="ru-RU" sz="1400" dirty="0" smtClean="0">
                <a:latin typeface="Trebuchet MS" pitchFamily="34" charset="0"/>
              </a:rPr>
              <a:t>в </a:t>
            </a:r>
            <a:r>
              <a:rPr lang="ru-RU" sz="1400" dirty="0">
                <a:latin typeface="Trebuchet MS" pitchFamily="34" charset="0"/>
              </a:rPr>
              <a:t>рамках Кодекса Российской Федерации об административных </a:t>
            </a:r>
            <a:r>
              <a:rPr lang="ru-RU" sz="1400" dirty="0" smtClean="0">
                <a:latin typeface="Trebuchet MS" pitchFamily="34" charset="0"/>
              </a:rPr>
              <a:t>правонарушениях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>
                <a:latin typeface="Trebuchet MS" pitchFamily="34" charset="0"/>
              </a:rPr>
              <a:pPr>
                <a:defRPr/>
              </a:pPr>
              <a:t>10</a:t>
            </a:fld>
            <a:endParaRPr lang="ru-RU">
              <a:latin typeface="Trebuchet MS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9535174"/>
              </p:ext>
            </p:extLst>
          </p:nvPr>
        </p:nvGraphicFramePr>
        <p:xfrm>
          <a:off x="428596" y="785793"/>
          <a:ext cx="4786346" cy="585214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770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05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87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56209">
                <a:tc>
                  <a:txBody>
                    <a:bodyPr/>
                    <a:lstStyle/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Количество составленных протоколов об административных правонарушениях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986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latin typeface="Trebuchet MS" pitchFamily="34" charset="0"/>
                        </a:rPr>
                        <a:t>Количество статей </a:t>
                      </a:r>
                      <a:r>
                        <a:rPr lang="ru-RU" sz="1100" b="0" dirty="0" err="1">
                          <a:latin typeface="Trebuchet MS" pitchFamily="34" charset="0"/>
                        </a:rPr>
                        <a:t>КоАП</a:t>
                      </a:r>
                      <a:r>
                        <a:rPr lang="ru-RU" sz="1100" b="0" dirty="0">
                          <a:latin typeface="Trebuchet MS" pitchFamily="34" charset="0"/>
                        </a:rPr>
                        <a:t> РФ, по которым возбуждены дела об административных правонарушениях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Количество вынесенных постановлений, из них: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 smtClean="0">
                          <a:latin typeface="Trebuchet MS" pitchFamily="34" charset="0"/>
                        </a:rPr>
                        <a:t>797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90600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назначении административного наказания в виде административного штрафа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270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3206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3206">
                <a:tc>
                  <a:txBody>
                    <a:bodyPr/>
                    <a:lstStyle/>
                    <a:p>
                      <a:pPr marL="0" indent="990600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56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прекращении производства по делам об административных правонарушениях по основаниям пунктов 1-8 статьи 24.5 </a:t>
                      </a:r>
                      <a:r>
                        <a:rPr lang="ru-RU" sz="1100" b="0" u="none" strike="noStrike" dirty="0" err="1">
                          <a:latin typeface="Trebuchet MS" pitchFamily="34" charset="0"/>
                        </a:rPr>
                        <a:t>КоАП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11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прекращении производства по делу в связи с малозначительностью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57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15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739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количество постановлений, в которых административное наказание в виде административного штрафа заменено на ПРЕДУПРЕЖДЕНИЕ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411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357818" y="785794"/>
            <a:ext cx="3571900" cy="22860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57818" y="1071546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Доля прекращений производств по делу в связи с малозначительностью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357818" y="1428736"/>
          <a:ext cx="35719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4"/>
                <a:gridCol w="1339462"/>
                <a:gridCol w="223244"/>
                <a:gridCol w="1785950"/>
              </a:tblGrid>
              <a:tr h="1428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Количество вынесенных постановлений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прекращено производств по делу в связи с малозначительностью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786446" y="785794"/>
            <a:ext cx="100013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rebuchet MS" pitchFamily="34" charset="0"/>
              </a:rPr>
              <a:t>2019</a:t>
            </a:r>
            <a:endParaRPr lang="ru-RU" sz="1600" dirty="0">
              <a:latin typeface="Trebuchet M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29520" y="785794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rebuchet MS" pitchFamily="34" charset="0"/>
              </a:rPr>
              <a:t>6 мес. 2020</a:t>
            </a:r>
            <a:endParaRPr lang="ru-RU" sz="1600" dirty="0">
              <a:latin typeface="Trebuchet MS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357818" y="3071810"/>
            <a:ext cx="3571900" cy="20002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57818" y="3071810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МРУ. Доля вынесенных постановлений о замене административного штрафа на предупреждение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5357818" y="3500438"/>
          <a:ext cx="35719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4"/>
                <a:gridCol w="1705582"/>
                <a:gridCol w="214314"/>
                <a:gridCol w="1428760"/>
              </a:tblGrid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Иные постановления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Предупреждение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5357818" y="5072074"/>
            <a:ext cx="3571900" cy="16430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57818" y="5072074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Суд. Доля вынесенных постановлений о замене административного штрафа на предупреждение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37" name="Диаграмма 36"/>
          <p:cNvGraphicFramePr/>
          <p:nvPr/>
        </p:nvGraphicFramePr>
        <p:xfrm>
          <a:off x="5429256" y="1785926"/>
          <a:ext cx="1800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9" name="Диаграмма 38"/>
          <p:cNvGraphicFramePr/>
          <p:nvPr/>
        </p:nvGraphicFramePr>
        <p:xfrm>
          <a:off x="7143768" y="1500174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7358082" y="3643314"/>
          <a:ext cx="1571668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5357818" y="3643314"/>
          <a:ext cx="2000264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5357818" y="5222892"/>
          <a:ext cx="1928826" cy="1635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4" name="Диаграмма 43"/>
          <p:cNvGraphicFramePr/>
          <p:nvPr/>
        </p:nvGraphicFramePr>
        <p:xfrm>
          <a:off x="6858016" y="5254628"/>
          <a:ext cx="2428860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435771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57200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контролю без взаимодействия с юридическими лицами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январь-июнь 2020 года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/>
        </p:nvGraphicFramePr>
        <p:xfrm>
          <a:off x="28572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57200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контролю без взаимодействия с юридическими лицами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январь-июнь 2020 года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4"/>
          <p:cNvGrpSpPr/>
          <p:nvPr/>
        </p:nvGrpSpPr>
        <p:grpSpPr>
          <a:xfrm>
            <a:off x="357158" y="214290"/>
            <a:ext cx="8501122" cy="3143272"/>
            <a:chOff x="357158" y="3357562"/>
            <a:chExt cx="8501122" cy="3143272"/>
          </a:xfrm>
        </p:grpSpPr>
        <p:graphicFrame>
          <p:nvGraphicFramePr>
            <p:cNvPr id="4" name="Диаграмма 3"/>
            <p:cNvGraphicFramePr/>
            <p:nvPr/>
          </p:nvGraphicFramePr>
          <p:xfrm>
            <a:off x="357158" y="3643314"/>
            <a:ext cx="8501122" cy="28575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928662" y="3357562"/>
              <a:ext cx="7358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rebuchet MS" pitchFamily="34" charset="0"/>
                </a:rPr>
                <a:t>Мероприятия без взаимодействия с юридическими лицами за 2019 год</a:t>
              </a:r>
              <a:endParaRPr lang="ru-RU" sz="1400" dirty="0">
                <a:latin typeface="Trebuchet MS" pitchFamily="34" charset="0"/>
              </a:endParaRPr>
            </a:p>
          </p:txBody>
        </p:sp>
      </p:grpSp>
      <p:grpSp>
        <p:nvGrpSpPr>
          <p:cNvPr id="7" name="Группа 53"/>
          <p:cNvGrpSpPr/>
          <p:nvPr/>
        </p:nvGrpSpPr>
        <p:grpSpPr>
          <a:xfrm>
            <a:off x="214282" y="3357562"/>
            <a:ext cx="8572560" cy="3214710"/>
            <a:chOff x="357158" y="142852"/>
            <a:chExt cx="8429684" cy="3214710"/>
          </a:xfrm>
        </p:grpSpPr>
        <p:graphicFrame>
          <p:nvGraphicFramePr>
            <p:cNvPr id="3" name="Диаграмма 2"/>
            <p:cNvGraphicFramePr/>
            <p:nvPr/>
          </p:nvGraphicFramePr>
          <p:xfrm>
            <a:off x="357158" y="428604"/>
            <a:ext cx="8429684" cy="29289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928662" y="142852"/>
              <a:ext cx="7358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rebuchet MS" pitchFamily="34" charset="0"/>
                </a:rPr>
                <a:t>Мероприятия без взаимодействия с юридическими лицами за 2020 год</a:t>
              </a:r>
              <a:endParaRPr lang="ru-RU" sz="1400" dirty="0">
                <a:latin typeface="Trebuchet MS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2714612" y="1857364"/>
              <a:ext cx="214314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4644232" y="1856570"/>
              <a:ext cx="214314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3679025" y="892951"/>
              <a:ext cx="2143140" cy="19288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3893339" y="1107265"/>
              <a:ext cx="1928826" cy="17145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4179091" y="1393017"/>
              <a:ext cx="1643074" cy="1428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4500562" y="1714488"/>
              <a:ext cx="1285884" cy="1143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4857752" y="2071678"/>
              <a:ext cx="928694" cy="7858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5107785" y="2321711"/>
              <a:ext cx="642942" cy="5715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5357818" y="2571744"/>
              <a:ext cx="357190" cy="357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5400000">
              <a:off x="3714744" y="857232"/>
              <a:ext cx="1785950" cy="16430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3750463" y="892951"/>
              <a:ext cx="1357322" cy="12858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3786182" y="857232"/>
              <a:ext cx="1000132" cy="10001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3786182" y="857232"/>
              <a:ext cx="714380" cy="7143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3786182" y="785794"/>
              <a:ext cx="500066" cy="5000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3786182" y="785794"/>
              <a:ext cx="285752" cy="28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4214810" y="1214422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COVID-19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fld id="{7E9C8680-3990-46E4-A487-D579E486FB3E}" type="slidenum">
              <a:rPr lang="ru-RU" smtClean="0"/>
              <a:pPr>
                <a:defRPr/>
              </a:pPr>
              <a:t>14</a:t>
            </a:fld>
            <a:endParaRPr lang="ru-RU" smtClean="0"/>
          </a:p>
        </p:txBody>
      </p:sp>
      <p:graphicFrame>
        <p:nvGraphicFramePr>
          <p:cNvPr id="7" name="Диаграмма 8"/>
          <p:cNvGraphicFramePr>
            <a:graphicFrameLocks/>
          </p:cNvGraphicFramePr>
          <p:nvPr/>
        </p:nvGraphicFramePr>
        <p:xfrm>
          <a:off x="3099070" y="733984"/>
          <a:ext cx="5757814" cy="282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282" y="142396"/>
            <a:ext cx="8642603" cy="7321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5013" tIns="42506" rIns="85013" bIns="42506">
            <a:spAutoFit/>
          </a:bodyPr>
          <a:lstStyle/>
          <a:p>
            <a:pPr algn="ctr">
              <a:defRPr/>
            </a:pP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Пресечение незаконной деятельности по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  <a:cs typeface="Times New Roman" pitchFamily="18" charset="0"/>
              </a:rPr>
              <a:t>ПРОИЗВОДСТВУ 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  <a:cs typeface="Times New Roman" pitchFamily="18" charset="0"/>
              </a:rPr>
              <a:t>ОБОРОТУ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 алкогольной </a:t>
            </a:r>
            <a:r>
              <a:rPr lang="ru-RU" sz="1400" dirty="0">
                <a:latin typeface="Trebuchet MS" pitchFamily="34" charset="0"/>
                <a:cs typeface="Times New Roman" pitchFamily="18" charset="0"/>
              </a:rPr>
              <a:t>и спиртосодержащей продукции 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за 2016-2019 годы и 7 месяцев 2020 года, в том числе совместно с правоохранительными органами (содействие)</a:t>
            </a:r>
            <a:r>
              <a:rPr lang="ru-RU" sz="1400" b="1" dirty="0" smtClean="0">
                <a:latin typeface="Trebuchet MS" pitchFamily="34" charset="0"/>
                <a:cs typeface="Times New Roman" pitchFamily="18" charset="0"/>
              </a:rPr>
              <a:t>*</a:t>
            </a:r>
            <a:endParaRPr lang="ru-RU" sz="1400" b="1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2486" y="1719965"/>
            <a:ext cx="736465" cy="36284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5021" tIns="42510" rIns="85021" bIns="42510" rtlCol="0">
            <a:spAutoFit/>
          </a:bodyPr>
          <a:lstStyle/>
          <a:p>
            <a:r>
              <a:rPr lang="ru-RU" dirty="0" smtClean="0">
                <a:latin typeface="Trebuchet MS" pitchFamily="34" charset="0"/>
              </a:rPr>
              <a:t>ЦЕХА</a:t>
            </a:r>
            <a:endParaRPr lang="ru-RU" dirty="0">
              <a:latin typeface="Trebuchet MS" pitchFamily="34" charset="0"/>
            </a:endParaRPr>
          </a:p>
        </p:txBody>
      </p:sp>
      <p:graphicFrame>
        <p:nvGraphicFramePr>
          <p:cNvPr id="12" name="Диаграмма 8"/>
          <p:cNvGraphicFramePr>
            <a:graphicFrameLocks/>
          </p:cNvGraphicFramePr>
          <p:nvPr/>
        </p:nvGraphicFramePr>
        <p:xfrm>
          <a:off x="3232973" y="3691928"/>
          <a:ext cx="5690863" cy="2892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28596" y="6000768"/>
            <a:ext cx="2477199" cy="679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5021" tIns="42510" rIns="85021" bIns="42510" rtlCol="0">
            <a:spAutoFit/>
          </a:bodyPr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rebuchet MS" pitchFamily="34" charset="0"/>
              </a:rPr>
              <a:t>*По итогам значимых мероприятий                  (крупный объем)</a:t>
            </a:r>
            <a:endParaRPr lang="ru-RU" sz="1300" dirty="0">
              <a:solidFill>
                <a:schemeClr val="tx1"/>
              </a:solidFill>
              <a:latin typeface="Trebuchet MS" pitchFamily="34" charset="0"/>
            </a:endParaRPr>
          </a:p>
        </p:txBody>
      </p:sp>
      <p:pic>
        <p:nvPicPr>
          <p:cNvPr id="2" name="Picture 2" descr="\\10.10.35.127\Media\08 Отдел\2010-2019 АРХИВ ЗНАЧИМЫХ МЕРОПРИЯТИЙ  !!!! привет от Насти!!!!!!!!!!!!!!!!!!!!!!!!!!!\2020\16.06.2020 Значимое\пресс-релиз\IMG-20200616-WA001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85860"/>
            <a:ext cx="3429024" cy="1714512"/>
          </a:xfrm>
          <a:prstGeom prst="rect">
            <a:avLst/>
          </a:prstGeom>
          <a:noFill/>
        </p:spPr>
      </p:pic>
      <p:pic>
        <p:nvPicPr>
          <p:cNvPr id="1027" name="Picture 3" descr="\\10.10.35.127\Media\08 Отдел\2010-2019 АРХИВ ЗНАЧИМЫХ МЕРОПРИЯТИЙ  !!!! привет от Насти!!!!!!!!!!!!!!!!!!!!!!!!!!!\2020\17.07.2020 Значимое Высоцкого\Фотографии\IMG-20200717-WA0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500437"/>
            <a:ext cx="3143272" cy="2357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827584" y="142852"/>
            <a:ext cx="756084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Взаимодействие с органами МВД </a:t>
            </a:r>
            <a:r>
              <a:rPr lang="ru-RU" sz="1400" dirty="0" smtClean="0">
                <a:latin typeface="Trebuchet MS" pitchFamily="34" charset="0"/>
              </a:rPr>
              <a:t>России на </a:t>
            </a:r>
            <a:r>
              <a:rPr lang="ru-RU" sz="1400" dirty="0">
                <a:latin typeface="Trebuchet MS" pitchFamily="34" charset="0"/>
              </a:rPr>
              <a:t>территории </a:t>
            </a:r>
            <a:r>
              <a:rPr lang="ru-RU" sz="1400" dirty="0" smtClean="0">
                <a:latin typeface="Trebuchet MS" pitchFamily="34" charset="0"/>
              </a:rPr>
              <a:t>Уральского </a:t>
            </a:r>
            <a:r>
              <a:rPr lang="ru-RU" sz="1400" dirty="0">
                <a:latin typeface="Trebuchet MS" pitchFamily="34" charset="0"/>
              </a:rPr>
              <a:t>федерального округа за </a:t>
            </a:r>
            <a:r>
              <a:rPr lang="ru-RU" sz="1400" dirty="0" smtClean="0">
                <a:latin typeface="Trebuchet MS" pitchFamily="34" charset="0"/>
              </a:rPr>
              <a:t>2017-2019 гг. и январь-июнь 2020 года</a:t>
            </a:r>
            <a:endParaRPr lang="ru-RU" sz="1400" dirty="0">
              <a:latin typeface="Trebuchet MS" pitchFamily="34" charset="0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142844" y="3786167"/>
            <a:ext cx="4857784" cy="2928981"/>
            <a:chOff x="74754" y="860635"/>
            <a:chExt cx="4781882" cy="2925555"/>
          </a:xfrm>
        </p:grpSpPr>
        <p:graphicFrame>
          <p:nvGraphicFramePr>
            <p:cNvPr id="37" name="Диаграмма 36"/>
            <p:cNvGraphicFramePr/>
            <p:nvPr>
              <p:extLst>
                <p:ext uri="{D42A27DB-BD31-4B8C-83A1-F6EECF244321}">
                  <p14:modId xmlns:p14="http://schemas.microsoft.com/office/powerpoint/2010/main" xmlns="" val="1943937048"/>
                </p:ext>
              </p:extLst>
            </p:nvPr>
          </p:nvGraphicFramePr>
          <p:xfrm>
            <a:off x="285720" y="1299467"/>
            <a:ext cx="4500594" cy="24867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8" name="TextBox 37"/>
            <p:cNvSpPr txBox="1"/>
            <p:nvPr/>
          </p:nvSpPr>
          <p:spPr>
            <a:xfrm>
              <a:off x="74754" y="860635"/>
              <a:ext cx="4781882" cy="4103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Динамика изъятого из незаконного оборота </a:t>
              </a:r>
              <a:r>
                <a:rPr lang="ru-RU" sz="1100" b="1" dirty="0" err="1" smtClean="0">
                  <a:solidFill>
                    <a:schemeClr val="tx1"/>
                  </a:solidFill>
                  <a:latin typeface="Trebuchet MS" pitchFamily="34" charset="0"/>
                </a:rPr>
                <a:t>эт.спирта</a:t>
              </a:r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, 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АП и ССП</a:t>
              </a:r>
              <a:endParaRPr lang="ru-RU" sz="1100" b="1" dirty="0">
                <a:solidFill>
                  <a:schemeClr val="tx1"/>
                </a:solidFill>
                <a:latin typeface="Trebuchet MS" pitchFamily="34" charset="0"/>
              </a:endParaRPr>
            </a:p>
            <a:p>
              <a:pPr algn="ctr"/>
              <a:endParaRPr lang="ru-RU" sz="1100" b="1" dirty="0">
                <a:solidFill>
                  <a:schemeClr val="tx1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3" name="Группа 38"/>
          <p:cNvGrpSpPr/>
          <p:nvPr/>
        </p:nvGrpSpPr>
        <p:grpSpPr>
          <a:xfrm>
            <a:off x="142844" y="785794"/>
            <a:ext cx="4857784" cy="2620053"/>
            <a:chOff x="74978" y="1237253"/>
            <a:chExt cx="4776822" cy="2298279"/>
          </a:xfrm>
        </p:grpSpPr>
        <p:graphicFrame>
          <p:nvGraphicFramePr>
            <p:cNvPr id="40" name="Диаграмма 39"/>
            <p:cNvGraphicFramePr/>
            <p:nvPr>
              <p:extLst>
                <p:ext uri="{D42A27DB-BD31-4B8C-83A1-F6EECF244321}">
                  <p14:modId xmlns:p14="http://schemas.microsoft.com/office/powerpoint/2010/main" xmlns="" val="1506610082"/>
                </p:ext>
              </p:extLst>
            </p:nvPr>
          </p:nvGraphicFramePr>
          <p:xfrm>
            <a:off x="145225" y="1592931"/>
            <a:ext cx="4636327" cy="19426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74978" y="1237253"/>
              <a:ext cx="4776822" cy="3779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Совместно с подразделениями МВД России пресечены факты нелегального производства и 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оборота </a:t>
              </a:r>
              <a:r>
                <a:rPr lang="ru-RU" sz="1100" b="1" dirty="0" err="1" smtClean="0">
                  <a:solidFill>
                    <a:schemeClr val="tx1"/>
                  </a:solidFill>
                  <a:latin typeface="Trebuchet MS" pitchFamily="34" charset="0"/>
                </a:rPr>
                <a:t>эт.спирта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,  </a:t>
              </a:r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АП и ССП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143504" y="785794"/>
            <a:ext cx="3786214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В 2019 году пресечено 17 фактов незаконной деятельности организаций, осуществляющих производство без учёта автоматическими средствами измерения и учёта объёма готовой продукции в ЕГАИС и оборот пива и пивных напитков.  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120 единиц основного технологического оборудования для производства алкогольной и спиртосодержащей продукции.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5 единиц автомобильного транспорта для перевозки этилового спирта, алкогольной и спиртосодержащей продукции.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поддельных федеральных специальных и акцизных марок в пересчете на декалитры - 10 000.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43504" y="3786190"/>
            <a:ext cx="3786214" cy="21236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В 1 полугодии 2020 года на территории округа пресечено 10 фактов незаконной деятельности организаций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, осуществляющих производство </a:t>
            </a:r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и оборот  алкогольной продукции. 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Изъято 11 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единиц основного технологического </a:t>
            </a:r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оборудования, 19731 предметов для производства алкогольной и спиртосодержащей продукции. Изъято 2 единицы 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автомобильного транспорта для перевозки этилового спирта, алкогольной и спиртосодержащей продукции.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endParaRPr lang="ru-RU" sz="120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lnSpc>
                <a:spcPct val="10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Решением Совета Евразийской экономической комиссии от 05.12.2018 № 98 «О техническом регламенте Евразийского экономического союза «О безопасности алкогольной продукции»</a:t>
            </a:r>
          </a:p>
          <a:p>
            <a:pPr lvl="0" algn="just">
              <a:lnSpc>
                <a:spcPct val="10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принять технический регламент Евразийского экономического союза «О безопасности алкогольной продукции» (ТР ЕАЭС 047/2018),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 который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</a:rPr>
              <a:t>вступает в силу с 9 января 2021 года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282" y="1928802"/>
            <a:ext cx="8715436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Регламентом установлено: </a:t>
            </a:r>
          </a:p>
          <a:p>
            <a:pPr marL="180975" lvl="0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 должна иметь маркировку единым знаком обращения продукции на рынке   Союза;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 должна сопровождаться товаросопроводительной документацией, обеспечивающей </a:t>
            </a:r>
            <a:r>
              <a:rPr lang="ru-RU" sz="1400" dirty="0" err="1" smtClean="0">
                <a:latin typeface="Trebuchet MS" pitchFamily="34" charset="0"/>
              </a:rPr>
              <a:t>прослеживаемость</a:t>
            </a:r>
            <a:r>
              <a:rPr lang="ru-RU" sz="1400" dirty="0" smtClean="0">
                <a:latin typeface="Trebuchet MS" pitchFamily="34" charset="0"/>
              </a:rPr>
              <a:t> данной продукции;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продукция, не соответствующая требованиям технического регламента, с истекшим сроком годности, подлежит изъятию из обращения хозяйствующим субъектом, являющимся собственником (владельцем) алкогольной продукции, самостоятельно либо по предписанию уполномоченных органов государственного контроля (надзора) государства-члена.</a:t>
            </a:r>
            <a:endParaRPr lang="ru-RU" sz="1400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357694"/>
            <a:ext cx="8715436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rebuchet MS" pitchFamily="34" charset="0"/>
              </a:rPr>
              <a:t>Также установлены требования к: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этиловому спирту, спиртным напиткам, слабоалкогольным напиткам и спиртосодержащей пищевой продукции;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винодельческой продукции, медоваренной продукции и слабоалкогольным напиткам брожения, спиртосодержащей пищевой продукции из винограда и фруктов;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пивоваренной продукции и сырью для ее производства.</a:t>
            </a:r>
            <a:endParaRPr lang="ru-RU" sz="1400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1"/>
            <a:ext cx="8715436" cy="1061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rebuchet MS" pitchFamily="34" charset="0"/>
              </a:rPr>
              <a:t>Федеральным законом от 27.12.2019 № 468-ФЗ «О виноградарстве и виноделии в Российской Федерации» установлены </a:t>
            </a:r>
            <a:r>
              <a:rPr lang="ru-RU" sz="1400" b="1" dirty="0" smtClean="0"/>
              <a:t>правовые, организационные, технологические и экономические основы в области производства, оборота и потребления продукции виноградарства и винодельческой продукции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latin typeface="Trebuchet MS" pitchFamily="34" charset="0"/>
              </a:rPr>
              <a:t>начало действия документа - 26.06.2020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1785926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Некоторые изменения в Федеральный закон от 22.11.1995 № 171-ФЗ «О государственном регулировании производства и оборота этилового спирта, алкогольной и спиртосодержащей продукции и об ограничении потребления (распития) алкогольной продукции»</a:t>
            </a:r>
            <a:endParaRPr lang="ru-RU" sz="1400" b="1" dirty="0" smtClean="0"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571612"/>
            <a:ext cx="8715436" cy="24622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263" algn="just"/>
            <a:r>
              <a:rPr lang="ru-RU" sz="1400" dirty="0" smtClean="0">
                <a:latin typeface="Trebuchet MS" pitchFamily="34" charset="0"/>
              </a:rPr>
              <a:t>1) Так, с 29.12.2020 изменится понятие фармацевтической субстанции спирта этилового (этанола) и спиртосодержащего медицинского изделия.</a:t>
            </a:r>
          </a:p>
          <a:p>
            <a:pPr indent="449263" algn="just"/>
            <a:r>
              <a:rPr lang="ru-RU" sz="1400" dirty="0" smtClean="0">
                <a:latin typeface="Trebuchet MS" pitchFamily="34" charset="0"/>
              </a:rPr>
              <a:t>Фармацевтическая субстанция спирта этилового (этанол) – фармацевтическая субстанция </a:t>
            </a:r>
            <a:r>
              <a:rPr lang="ru-RU" sz="1400" b="1" dirty="0" smtClean="0">
                <a:latin typeface="Trebuchet MS" pitchFamily="34" charset="0"/>
              </a:rPr>
              <a:t>и (или) вспомогательное вещество</a:t>
            </a:r>
            <a:r>
              <a:rPr lang="ru-RU" sz="1400" dirty="0" smtClean="0">
                <a:latin typeface="Trebuchet MS" pitchFamily="34" charset="0"/>
              </a:rPr>
              <a:t>, содержащее этиловый спирт и определенные в соответствии с Федеральным законом от 12 апреля 2010 года № 61-ФЗ «Об обращении лекарственных средств».</a:t>
            </a:r>
          </a:p>
          <a:p>
            <a:pPr indent="449263" algn="just"/>
            <a:r>
              <a:rPr lang="ru-RU" sz="1400" dirty="0" smtClean="0">
                <a:latin typeface="Trebuchet MS" pitchFamily="34" charset="0"/>
              </a:rPr>
              <a:t>Изменения в формулировках повлекут изменения в ряде статей закона, в частности абзац второй п. 4 ст. 9 будет звучать в следующей редакции: «Поставки фармацевтической субстанции спирта этилового (этанола) осуществляются только организациями, которые имеют одновременно лицензию на производство этилового спирта для производства фармацевтической субстанции спирта этилового (этанола) и лицензию на производство лекарственных средств (фармацевтической субстанции спирта этилового (этанола)».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4365104"/>
            <a:ext cx="8715436" cy="7386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61950" algn="just"/>
            <a:r>
              <a:rPr lang="ru-RU" sz="1400" dirty="0" smtClean="0">
                <a:latin typeface="Trebuchet MS" pitchFamily="34" charset="0"/>
              </a:rPr>
              <a:t>2) Статья 16 Закона № 171-ФЗ в редакции от 24.04.2020 дополнена п. 4.1., который регламентирует розничную продажу алкогольной продукции при оказании услуг общественного питания в объектах, расположенных в многоквартирных домах.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263" algn="just"/>
            <a:r>
              <a:rPr lang="ru-RU" sz="1400" dirty="0" smtClean="0">
                <a:latin typeface="Trebuchet MS" pitchFamily="34" charset="0"/>
              </a:rPr>
              <a:t>Постановление Правительства РФ от 09.06.2020 № 841 «О признании утратившими силу некоторых актов и отдельных положений некоторых актов Правительства Российской Федерации и об отмене некоторых актов федеральных органов исполнительной власти, содержащих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продукции» </a:t>
            </a:r>
          </a:p>
          <a:p>
            <a:pPr algn="just"/>
            <a:endParaRPr lang="ru-RU" sz="1400" dirty="0" smtClean="0">
              <a:latin typeface="Trebuchet MS" pitchFamily="34" charset="0"/>
            </a:endParaRPr>
          </a:p>
          <a:p>
            <a:pPr algn="ctr"/>
            <a:r>
              <a:rPr lang="ru-RU" sz="1400" dirty="0" smtClean="0">
                <a:latin typeface="Trebuchet MS" pitchFamily="34" charset="0"/>
              </a:rPr>
              <a:t>с 01.01.2021 отменяет действие обширного ряда подзаконных актов, так:</a:t>
            </a:r>
            <a:endParaRPr lang="ru-RU" sz="1400" b="1" dirty="0" smtClean="0"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786058"/>
            <a:ext cx="871543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признает утратившим силу акты и отдельные положения актов Правительства Российской Федерации, содержащие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4000504"/>
            <a:ext cx="871543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отменяет акты федеральных органов исполнительной власти, содержащие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42852"/>
            <a:ext cx="868234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Результаты деятельности МРУ Росалкогольрегулирования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1 полугодие 2020 года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214282" y="2786058"/>
          <a:ext cx="4214841" cy="802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17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Проведено контрольных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 мероприятий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895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Составлено протоколов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986</a:t>
                      </a: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243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Заголовок 8"/>
          <p:cNvSpPr txBox="1">
            <a:spLocks/>
          </p:cNvSpPr>
          <p:nvPr/>
        </p:nvSpPr>
        <p:spPr bwMode="auto">
          <a:xfrm>
            <a:off x="4500562" y="1071546"/>
            <a:ext cx="4404050" cy="331856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83877" tIns="41939" rIns="83877" bIns="41939" numCol="1" anchor="ctr" anchorCtr="0" compatLnSpc="1">
            <a:prstTxWarp prst="textNoShape">
              <a:avLst/>
            </a:prstTxWarp>
          </a:bodyPr>
          <a:lstStyle/>
          <a:p>
            <a:pPr algn="ctr" defTabSz="84133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12" dirty="0">
                <a:latin typeface="Trebuchet MS" pitchFamily="34" charset="0"/>
                <a:cs typeface="Arial" pitchFamily="34" charset="0"/>
              </a:rPr>
              <a:t>Динамика изменения объёмов изъятой из незаконного оборота алкогольной продукции, </a:t>
            </a:r>
            <a:r>
              <a:rPr lang="ru-RU" sz="1012" dirty="0" err="1">
                <a:latin typeface="Trebuchet MS" pitchFamily="34" charset="0"/>
                <a:cs typeface="Arial" pitchFamily="34" charset="0"/>
              </a:rPr>
              <a:t>тыс.дкл</a:t>
            </a:r>
            <a:endParaRPr lang="ru-RU" sz="1012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572000" y="1571612"/>
          <a:ext cx="4332613" cy="2234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214282" y="1285860"/>
          <a:ext cx="4214841" cy="1140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17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Плановые проверки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2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0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Внеплановые проверки </a:t>
                      </a:r>
                      <a:r>
                        <a:rPr lang="ru-RU" sz="1000" dirty="0" smtClean="0">
                          <a:latin typeface="Trebuchet MS" pitchFamily="34" charset="0"/>
                        </a:rPr>
                        <a:t>в рамках лицензионного контроля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17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10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Внеплановые проверки в рамках государственного контроля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31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2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214282" y="4429132"/>
          <a:ext cx="4214841" cy="114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0664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938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Проверки без взаимодействия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 отношении юридических лиц, ИП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1224</a:t>
                      </a:r>
                    </a:p>
                  </a:txBody>
                  <a:tcPr marL="64273" marR="6427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1365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4273" marR="64273" marT="0" marB="0" anchor="ctr"/>
                </a:tc>
              </a:tr>
              <a:tr h="487407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Выдано предостережений о недопустимости нарушения обязательных требований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674</a:t>
                      </a:r>
                    </a:p>
                  </a:txBody>
                  <a:tcPr marL="64273" marR="6427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707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4273" marR="64273" marT="0" marB="0" anchor="ctr"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4643438" y="4429132"/>
          <a:ext cx="4214841" cy="919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17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215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Изъято из незаконного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оборота этилового спирта, алкогольной и спиртосодержащей продукции,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декалитры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27336,59</a:t>
                      </a: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545,3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2"/>
          <p:cNvSpPr>
            <a:spLocks noChangeArrowheads="1"/>
          </p:cNvSpPr>
          <p:nvPr/>
        </p:nvSpPr>
        <p:spPr bwMode="auto">
          <a:xfrm>
            <a:off x="1" y="0"/>
            <a:ext cx="184714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3212" y="931180"/>
            <a:ext cx="8990788" cy="59158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2" tIns="45715" rIns="91432" bIns="45715"/>
          <a:lstStyle/>
          <a:p>
            <a:pPr algn="ctr">
              <a:defRPr/>
            </a:pPr>
            <a:r>
              <a:rPr lang="ru-RU" sz="1500" dirty="0">
                <a:latin typeface="Trebuchet MS" pitchFamily="34" charset="0"/>
                <a:ea typeface="+mj-ea"/>
                <a:cs typeface="Times New Roman" pitchFamily="18" charset="0"/>
              </a:rPr>
              <a:t>Наиболее часто выявляемые нарушения порядка учета объемов оборота алкогольной продукции.</a:t>
            </a:r>
            <a: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6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20"/>
          <p:cNvGrpSpPr/>
          <p:nvPr/>
        </p:nvGrpSpPr>
        <p:grpSpPr>
          <a:xfrm>
            <a:off x="294923" y="1719966"/>
            <a:ext cx="8849077" cy="4441457"/>
            <a:chOff x="163479" y="1083450"/>
            <a:chExt cx="9442088" cy="4827001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77793" y="1797830"/>
              <a:ext cx="7300642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Несоответствие сведений, зафиксированных в ЕГАИС, информации, содержащейся в первичных учетных документах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63479" y="108345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Нарушение сроков фиксации в ЕГАИС сведений об объемах оборота алкогольной продукции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734983" y="251221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Несоответствие сведений, зафиксированных в ЕГАИС, фактическому наличию алкогольной продукции на складе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520801" y="3940970"/>
              <a:ext cx="7298948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Нефиксация в ЕГАИС хозяйственных операций (акты списания, возвраты, иные операции) 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949429" y="4655350"/>
              <a:ext cx="7298948" cy="70392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Нефиксация  в ЕГАИС индивидуальными предпринимателями продаж </a:t>
              </a:r>
              <a:r>
                <a:rPr lang="ru-RU" sz="1400" b="1" dirty="0" smtClean="0"/>
                <a:t>пива, </a:t>
              </a:r>
              <a:r>
                <a:rPr lang="ru-RU" sz="1400" b="1" dirty="0"/>
                <a:t>пивных напитков, сидра, пуарэ, медовухи , путем списания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306619" y="5441168"/>
              <a:ext cx="7298948" cy="4692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Неподтверждение ТТН (факта закупки алкогольной продукции) получателем 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092173" y="322659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Фиксация в ЕГАИС сведений, не подтвержденных первичными учетными документами 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87969" y="142396"/>
            <a:ext cx="8368916" cy="5475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5013" tIns="42506" rIns="85013" bIns="42506">
            <a:spAutoFit/>
          </a:bodyPr>
          <a:lstStyle/>
          <a:p>
            <a:pPr algn="ctr"/>
            <a:r>
              <a:rPr lang="ru-RU" sz="1500" dirty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426760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>
              <a:buNone/>
            </a:pP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Нарушение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государственного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учёта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в области производства и оборота этилового спирта, алкогольной и спиртосодержащей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продукции</a:t>
            </a:r>
            <a:endParaRPr lang="ru-RU" sz="16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746021" y="1000108"/>
            <a:ext cx="76595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Суть данного нарушения заключается в осуществлении субъектами алкогольного рынка производства и (или) оборота этилового спирта, алкогольной и спиртосодержащей продукции, информация о которых не зафиксирована в ЕГАИС, а также в фиксации указанных сведений с нарушением установленного порядка учета в ЕГАИС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715779473"/>
              </p:ext>
            </p:extLst>
          </p:nvPr>
        </p:nvGraphicFramePr>
        <p:xfrm>
          <a:off x="500034" y="2285992"/>
          <a:ext cx="7905553" cy="339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85786" y="5929330"/>
            <a:ext cx="765956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400" dirty="0"/>
              <a:t>Распределение общего количества выявленных нарушений </a:t>
            </a:r>
            <a:endParaRPr lang="ru-RU" sz="1400" dirty="0" smtClean="0"/>
          </a:p>
          <a:p>
            <a:pPr algn="ctr">
              <a:spcAft>
                <a:spcPts val="600"/>
              </a:spcAft>
            </a:pPr>
            <a:r>
              <a:rPr lang="ru-RU" sz="1400" dirty="0" smtClean="0"/>
              <a:t>по подконтрольным субъектам за 2019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2295684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>
              <a:buNone/>
            </a:pP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Нарушение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государственного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учёта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в области производства и оборота этилового спирта, алкогольной и спиртосодержащей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продукции</a:t>
            </a:r>
            <a:endParaRPr lang="ru-RU" sz="16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746021" y="1000108"/>
            <a:ext cx="76595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Суть данного нарушения заключается в осуществлении субъектами алкогольного рынка производства и (или) оборота этилового спирта, алкогольной и спиртосодержащей продукции, информация о которых не зафиксирована в ЕГАИС, а также в фиксации указанных сведений с нарушением установленного порядка учета в ЕГАИС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715779473"/>
              </p:ext>
            </p:extLst>
          </p:nvPr>
        </p:nvGraphicFramePr>
        <p:xfrm>
          <a:off x="500034" y="2285992"/>
          <a:ext cx="8143932" cy="339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14348" y="5857892"/>
            <a:ext cx="765956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400" dirty="0"/>
              <a:t>Распределение общего количества выявленных нарушений </a:t>
            </a:r>
            <a:endParaRPr lang="ru-RU" sz="1400" dirty="0" smtClean="0"/>
          </a:p>
          <a:p>
            <a:pPr algn="ctr">
              <a:spcAft>
                <a:spcPts val="600"/>
              </a:spcAft>
            </a:pPr>
            <a:r>
              <a:rPr lang="ru-RU" sz="1400" dirty="0" smtClean="0"/>
              <a:t>по подконтрольным субъектам за январь-июнь 2020 года</a:t>
            </a:r>
          </a:p>
        </p:txBody>
      </p:sp>
    </p:spTree>
    <p:extLst>
      <p:ext uri="{BB962C8B-B14F-4D97-AF65-F5344CB8AC3E}">
        <p14:creationId xmlns="" xmlns:p14="http://schemas.microsoft.com/office/powerpoint/2010/main" val="22956845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714348" y="357166"/>
            <a:ext cx="76595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ru-RU" sz="2000" b="1" dirty="0">
                <a:latin typeface="Trebuchet MS" pitchFamily="34" charset="0"/>
                <a:cs typeface="Arial" pitchFamily="34" charset="0"/>
              </a:rPr>
              <a:t>Меры, которые следует предпринять организациям в целях недопущения нарушений порядка учета этилового спирта, алкогольной и спиртосодержащей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продукции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9773" y="3670554"/>
            <a:ext cx="517281" cy="2159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64783" y="3462596"/>
            <a:ext cx="517280" cy="2143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571472" y="1500174"/>
            <a:ext cx="8039100" cy="107721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изучить </a:t>
            </a:r>
            <a:r>
              <a:rPr lang="ru-RU" sz="1600" b="1" i="1" dirty="0">
                <a:latin typeface="Trebuchet MS" pitchFamily="34" charset="0"/>
              </a:rPr>
              <a:t>действующее законодательство, в том числе изменения, внесенные в нормативные правовые акты в части порядка фиксации сведений в </a:t>
            </a:r>
            <a:r>
              <a:rPr lang="ru-RU" sz="1600" b="1" i="1" dirty="0" smtClean="0">
                <a:latin typeface="Trebuchet MS" pitchFamily="34" charset="0"/>
              </a:rPr>
              <a:t>ЕГАИС (ПП РФ - 1459, ПП РФ - 380, ПП РФ - 650, Пр. ФС РАР № 149, Пр. Минфина № 84н)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71472" y="2643182"/>
            <a:ext cx="8039100" cy="181588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>
              <a:buFont typeface="Wingdings" pitchFamily="2" charset="2"/>
              <a:buChar char="ü"/>
            </a:pPr>
            <a:r>
              <a:rPr lang="ru-RU" sz="1600" b="1" i="1" dirty="0">
                <a:latin typeface="Trebuchet MS" pitchFamily="34" charset="0"/>
              </a:rPr>
              <a:t>усилить контроль со стороны руководителей организаций, за исполнением должностных обязанностей сотрудниками, в том числе:</a:t>
            </a:r>
          </a:p>
          <a:p>
            <a:pPr marL="285750" lvl="0" indent="-285750" algn="just">
              <a:buFontTx/>
              <a:buChar char="-"/>
            </a:pPr>
            <a:r>
              <a:rPr lang="ru-RU" sz="1600" b="1" i="1" dirty="0" smtClean="0">
                <a:latin typeface="Trebuchet MS" pitchFamily="34" charset="0"/>
              </a:rPr>
              <a:t>осуществлять </a:t>
            </a:r>
            <a:r>
              <a:rPr lang="ru-RU" sz="1600" b="1" i="1" dirty="0">
                <a:latin typeface="Trebuchet MS" pitchFamily="34" charset="0"/>
              </a:rPr>
              <a:t>контроль за своевременной передачей информации об объемах производства и оборота этилового спирта, алкогольной и спиртосодержащей продукции в ЕГАИС</a:t>
            </a:r>
            <a:r>
              <a:rPr lang="ru-RU" sz="1600" b="1" i="1" dirty="0" smtClean="0">
                <a:latin typeface="Trebuchet MS" pitchFamily="34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rebuchet MS" pitchFamily="34" charset="0"/>
              </a:rPr>
              <a:t>обеспечить техническую возможность по передаче указанной информации в </a:t>
            </a:r>
            <a:r>
              <a:rPr lang="ru-RU" sz="1600" b="1" i="1" dirty="0" smtClean="0">
                <a:latin typeface="Trebuchet MS" pitchFamily="34" charset="0"/>
              </a:rPr>
              <a:t>ЕГАИС;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71472" y="5143512"/>
            <a:ext cx="8039100" cy="5847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обеспечить </a:t>
            </a:r>
            <a:r>
              <a:rPr lang="ru-RU" sz="1600" b="1" i="1" dirty="0">
                <a:latin typeface="Trebuchet MS" pitchFamily="34" charset="0"/>
              </a:rPr>
              <a:t>подготовку кадрового состава организаций – повышение квалификации персонала по работе в ЕГАИС</a:t>
            </a:r>
            <a:r>
              <a:rPr lang="ru-RU" sz="1600" b="1" i="1" dirty="0" smtClean="0">
                <a:latin typeface="Trebuchet MS" pitchFamily="34" charset="0"/>
              </a:rPr>
              <a:t>;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71472" y="5786454"/>
            <a:ext cx="8039100" cy="83099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использовать </a:t>
            </a:r>
            <a:r>
              <a:rPr lang="ru-RU" sz="1600" b="1" i="1" dirty="0">
                <a:latin typeface="Trebuchet MS" pitchFamily="34" charset="0"/>
              </a:rPr>
              <a:t>в работе информацию, размещаемую Росалкогольрегулированием на официальных интернет-порталах: https://wiki.egais.ru, https://egais.ru.</a:t>
            </a: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571472" y="4500570"/>
            <a:ext cx="8039100" cy="5847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внести в должностные регламенты, инструкции обязательность по своевременной фиксации в ЕГАИС</a:t>
            </a:r>
            <a:r>
              <a:rPr lang="en-US" sz="1600" b="1" i="1" dirty="0" smtClean="0">
                <a:latin typeface="Trebuchet MS" pitchFamily="34" charset="0"/>
              </a:rPr>
              <a:t>;</a:t>
            </a:r>
            <a:endParaRPr lang="ru-RU" sz="1600" b="1" i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3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Занижение </a:t>
            </a:r>
            <a:r>
              <a:rPr lang="ru-RU" sz="2000" b="1" dirty="0">
                <a:latin typeface="Trebuchet MS" pitchFamily="34" charset="0"/>
                <a:cs typeface="Arial" pitchFamily="34" charset="0"/>
              </a:rPr>
              <a:t>регулируемых государством цен на продукцию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500034" y="785794"/>
            <a:ext cx="807249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В силу части 6 статьи 9, части 5 статьи 11 Федерального закона № 171-ФЗ закупка (за исключением импорта) и поставки (за исключением экспорта) этилового спирта, а также закупка (за исключением импорта), поставки (за исключением экспорта) и розничная продажа алкогольной продукции осуществляются по ценам не ниже цен, установленных уполномоченным Правительством Российской Федерации федеральным органом исполнительной власти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286830652"/>
              </p:ext>
            </p:extLst>
          </p:nvPr>
        </p:nvGraphicFramePr>
        <p:xfrm>
          <a:off x="500034" y="2714620"/>
          <a:ext cx="8072494" cy="2608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46021" y="5733256"/>
            <a:ext cx="7659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0" algn="ctr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Распределение общего количества выявленных нарушений по подконтрольным субъектам, их </a:t>
            </a:r>
            <a:r>
              <a:rPr lang="ru-RU" sz="1600" dirty="0" smtClean="0">
                <a:latin typeface="Trebuchet MS" pitchFamily="34" charset="0"/>
              </a:rPr>
              <a:t>совершившим в 2019 году</a:t>
            </a:r>
          </a:p>
        </p:txBody>
      </p:sp>
    </p:spTree>
    <p:extLst>
      <p:ext uri="{BB962C8B-B14F-4D97-AF65-F5344CB8AC3E}">
        <p14:creationId xmlns="" xmlns:p14="http://schemas.microsoft.com/office/powerpoint/2010/main" val="1954343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28596" y="285728"/>
            <a:ext cx="8313127" cy="621510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600"/>
              </a:spcAft>
            </a:pPr>
            <a:r>
              <a:rPr lang="ru-RU" dirty="0" smtClean="0"/>
              <a:t>Распределение общего количества выявленных нарушений </a:t>
            </a:r>
          </a:p>
          <a:p>
            <a:pPr algn="ctr">
              <a:spcAft>
                <a:spcPts val="600"/>
              </a:spcAft>
            </a:pPr>
            <a:r>
              <a:rPr lang="ru-RU" dirty="0" smtClean="0"/>
              <a:t>по подконтрольным субъектам за 2019 </a:t>
            </a:r>
            <a:r>
              <a:rPr lang="ru-RU" dirty="0" err="1" smtClean="0"/>
              <a:t>годРаспределение</a:t>
            </a:r>
            <a:r>
              <a:rPr lang="ru-RU" dirty="0" smtClean="0"/>
              <a:t> общего количества выявленных нарушений </a:t>
            </a:r>
          </a:p>
          <a:p>
            <a:pPr algn="ctr">
              <a:spcAft>
                <a:spcPts val="600"/>
              </a:spcAft>
            </a:pPr>
            <a:r>
              <a:rPr lang="ru-RU" dirty="0" smtClean="0"/>
              <a:t>по подконтрольным субъектам за 2019 год</a:t>
            </a:r>
          </a:p>
          <a:p>
            <a:pPr algn="ctr">
              <a:spcAft>
                <a:spcPts val="600"/>
              </a:spcAft>
            </a:pPr>
            <a:endParaRPr lang="ru-RU" dirty="0" smtClean="0"/>
          </a:p>
        </p:txBody>
      </p:sp>
      <p:sp>
        <p:nvSpPr>
          <p:cNvPr id="27651" name="TextBox 19"/>
          <p:cNvSpPr txBox="1">
            <a:spLocks noChangeArrowheads="1"/>
          </p:cNvSpPr>
          <p:nvPr/>
        </p:nvSpPr>
        <p:spPr bwMode="auto">
          <a:xfrm>
            <a:off x="571472" y="1000108"/>
            <a:ext cx="800105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sz="1400" dirty="0" smtClean="0">
                <a:latin typeface="Trebuchet MS" pitchFamily="34" charset="0"/>
              </a:rPr>
              <a:t>Основными </a:t>
            </a:r>
            <a:r>
              <a:rPr lang="ru-RU" sz="1400" dirty="0">
                <a:latin typeface="Trebuchet MS" pitchFamily="34" charset="0"/>
              </a:rPr>
              <a:t>видами указанных нарушений являются:</a:t>
            </a:r>
          </a:p>
          <a:p>
            <a:pPr lvl="0"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искажение информации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</a:t>
            </a:r>
            <a:r>
              <a:rPr lang="ru-RU" sz="1400" i="1" dirty="0" smtClean="0">
                <a:latin typeface="Trebuchet MS" pitchFamily="34" charset="0"/>
              </a:rPr>
              <a:t>мощностей;</a:t>
            </a:r>
          </a:p>
          <a:p>
            <a:pPr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нарушение порядка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мощностей;</a:t>
            </a:r>
          </a:p>
          <a:p>
            <a:pPr lvl="0"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нарушение сроков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мощностей</a:t>
            </a:r>
            <a:r>
              <a:rPr lang="ru-RU" sz="1400" i="1" dirty="0" smtClean="0">
                <a:latin typeface="Trebuchet MS" pitchFamily="34" charset="0"/>
              </a:rPr>
              <a:t>.</a:t>
            </a:r>
            <a:endParaRPr lang="ru-RU" sz="1400" i="1" dirty="0">
              <a:latin typeface="Trebuchet MS" pitchFamily="34" charset="0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785786" y="357166"/>
            <a:ext cx="7659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Искажение </a:t>
            </a:r>
            <a:r>
              <a:rPr lang="ru-RU" sz="2000" b="1" dirty="0">
                <a:latin typeface="Trebuchet MS" pitchFamily="34" charset="0"/>
                <a:cs typeface="Arial" pitchFamily="34" charset="0"/>
              </a:rPr>
              <a:t>информации и (или) нарушение порядка и сроков при </a:t>
            </a: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декларировании</a:t>
            </a:r>
            <a:endParaRPr lang="ru-RU" sz="20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9773" y="3670554"/>
            <a:ext cx="517281" cy="2159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64783" y="3462596"/>
            <a:ext cx="517280" cy="2143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00034" y="3286124"/>
          <a:ext cx="8143932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571472" y="5786454"/>
            <a:ext cx="80010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0" algn="ctr">
              <a:spcAft>
                <a:spcPts val="600"/>
              </a:spcAft>
            </a:pPr>
            <a:r>
              <a:rPr lang="ru-RU" sz="1400" dirty="0">
                <a:latin typeface="Trebuchet MS" pitchFamily="34" charset="0"/>
              </a:rPr>
              <a:t>Распределение общего количества выявленных нарушений по подконтрольным субъектам, их </a:t>
            </a:r>
            <a:r>
              <a:rPr lang="ru-RU" sz="1400" dirty="0" smtClean="0">
                <a:latin typeface="Trebuchet MS" pitchFamily="34" charset="0"/>
              </a:rPr>
              <a:t>совершившим в 2019 году</a:t>
            </a:r>
          </a:p>
        </p:txBody>
      </p:sp>
    </p:spTree>
    <p:extLst>
      <p:ext uri="{BB962C8B-B14F-4D97-AF65-F5344CB8AC3E}">
        <p14:creationId xmlns:p14="http://schemas.microsoft.com/office/powerpoint/2010/main" xmlns="" val="30463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72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Оборот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алкогольной продукции, не соответствующей требованиям государственных стандартов</a:t>
                      </a: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проведение постоянного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мониторинга официального сайта Федеральной службы по регулированию алкогольного рынка (</a:t>
                      </a:r>
                      <a:r>
                        <a:rPr lang="en-US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www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.</a:t>
                      </a:r>
                      <a:r>
                        <a:rPr lang="en-US" sz="1400" u="sng" dirty="0" err="1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fsrar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.</a:t>
                      </a:r>
                      <a:r>
                        <a:rPr lang="en-US" sz="1400" u="sng" dirty="0" err="1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ru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) на предмет появления информации об организациях, осуществляющих производство нелегальной алкогольной продукции, а также о наименованиях и торговых марках такой алкогольной продукции;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избегание оборота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алкогольной продукции, которая ранее выявлялась в ходе контрольных мероприятий и была признана не соответствующей требованиям действующих технических регламентов и стандартов Российской Федерации;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организация 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производственного контроля за качеством                        и безопасностью пищевых продуктов, материалов и изделий, соблюдением требований нормативных и технических документов к условиям их изготовления и оборота в соответствии с рекомендациями и типовыми программами производственного контроля, разработанными  Федеральной службой по надзору в сфере защиты прав потребителей и благополучия человека.</a:t>
                      </a: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72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Нарушение сроков фиксации информации об обороте алкогольной продукции в ЕГАИС (сведений о закупке и поставках, постановке на баланс и списании алкогольной продукции, внутреннем перемещении и т.д.)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Ознакомление с действующими нормативными правовыми актами по данному вопросу, мониторинг их изменений (прежде всего: Федеральный закон от 22.11.1995 № 171-ФЗ, Постановление Правительства РФ от 29.12.2015 № 1459, Постановление Правительства РФ от 19.06.2006 N 380, приказ Росалкогольрегулирования от 21.05.2014 № 149);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- обеспечение своевременного ознакомления сотрудников с нормами действующего законодательства, проведение инструктажей, обучения, определение ответственных лиц;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- отслеживание фактического соответствия дат приема / отгрузки алкогольной продукции, указанных в товарно-сопроводительных документах, с теми датами, которые фиксируются в ЕГАИС.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75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Хранение и поставки алкогольной продукции с истекшими сроками годности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на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регулярной основе проверок сроков годности алкогольной продукции, хранящейся в складских помещениях и поставляемой контрагентам;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своевременное списание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просроченной алкогольной продукции и принятие мер по ее утилизации;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ведение достоверного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учета текущих остатков алкогольной продукции, проверка фактического соответствия остатков данным, зафиксированным в ЕГАИС.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Отсутствие подключения к ЕГАИС, либо подключение к ЕГАИС по адресу, не совпадающему с фактическим местом осуществления деятельности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проверки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на предмет соответствия адреса, по которому реализовано подключение к ЕГАИС, с фактическим адресом осуществления деятельности;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Ведение учета оборота алкогольной продукции в ЕГАИС по каждому месту осуществления деятельности.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357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Поставки алкогольной продукции в адрес индивидуальных предпринимателей, исключенных на момент поставки из Единого государственного реестра индивидуальных предпринимателей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проверки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данных в ЕГРИП по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контрагентам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– индивидуальным предпринимателям перед каждой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поставкой.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43932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                                          </a:t>
            </a:r>
            <a:r>
              <a:rPr lang="ru-RU" sz="1600" b="1" dirty="0" smtClean="0">
                <a:latin typeface="Trebuchet MS" pitchFamily="34" charset="0"/>
              </a:rPr>
              <a:t>2019 год </a:t>
            </a:r>
          </a:p>
          <a:p>
            <a:pPr algn="just">
              <a:buNone/>
            </a:pPr>
            <a:r>
              <a:rPr lang="ru-RU" sz="1600" dirty="0" smtClean="0">
                <a:latin typeface="Trebuchet MS" pitchFamily="34" charset="0"/>
              </a:rPr>
              <a:t>	Внеплановые проверки на предмет выдачи, продления, переоформления лицензии - 17, по результатам проверок: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выдано лицензий – 6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отказ в выдаче лицензии – 3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переоформление лицензии – 5 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отказ в переоформлении лицензии – 1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продление лицензии – 2</a:t>
            </a:r>
          </a:p>
          <a:p>
            <a:pPr>
              <a:buFontTx/>
              <a:buChar char="-"/>
            </a:pPr>
            <a:endParaRPr lang="ru-RU" sz="1600" dirty="0" smtClean="0">
              <a:latin typeface="Trebuchet MS" pitchFamily="34" charset="0"/>
            </a:endParaRPr>
          </a:p>
          <a:p>
            <a:pPr algn="ctr">
              <a:buNone/>
            </a:pPr>
            <a:r>
              <a:rPr lang="ru-RU" sz="1600" b="1" dirty="0" smtClean="0">
                <a:latin typeface="Trebuchet MS" pitchFamily="34" charset="0"/>
              </a:rPr>
              <a:t>1 полугодие 2020 года 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	Внеплановые проверки на предмет выдачи, продления, переоформления лицензии - 10, по результатам проверок:</a:t>
            </a:r>
          </a:p>
          <a:p>
            <a:pPr algn="just">
              <a:buNone/>
            </a:pPr>
            <a:endParaRPr lang="ru-RU" sz="1600" dirty="0" smtClean="0">
              <a:latin typeface="Trebuchet MS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выдано лицензий – 3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переоформление лицензии – 6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продление лицензии – 1</a:t>
            </a:r>
          </a:p>
          <a:p>
            <a:endParaRPr lang="ru-RU" sz="1600" dirty="0">
              <a:latin typeface="Trebuchet MS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357188"/>
            <a:ext cx="82296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Результаты деятельности 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1 полугодие 2020 года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3643338"/>
          </a:xfrm>
        </p:spPr>
        <p:txBody>
          <a:bodyPr>
            <a:noAutofit/>
          </a:bodyPr>
          <a:lstStyle/>
          <a:p>
            <a:pPr marL="457200" indent="-457200" algn="just">
              <a:buNone/>
            </a:pPr>
            <a:r>
              <a:rPr lang="ru-RU" sz="1200" b="1" i="1" u="sng" dirty="0" smtClean="0">
                <a:latin typeface="Trebuchet MS" pitchFamily="34" charset="0"/>
                <a:cs typeface="Times New Roman" pitchFamily="18" charset="0"/>
              </a:rPr>
              <a:t>Плановые проверки.</a:t>
            </a:r>
            <a:endParaRPr lang="ru-RU" sz="1200" dirty="0" smtClean="0">
              <a:latin typeface="Trebuchet MS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      В 2019 году проведено 2 проверки в отношении организаций, осуществляющих производство пива.</a:t>
            </a:r>
          </a:p>
          <a:p>
            <a:pPr algn="just">
              <a:buNone/>
            </a:pPr>
            <a:r>
              <a:rPr lang="ru-RU" sz="1200" b="1" i="1" u="sng" dirty="0" smtClean="0">
                <a:latin typeface="Trebuchet MS" pitchFamily="34" charset="0"/>
                <a:cs typeface="Times New Roman" pitchFamily="18" charset="0"/>
              </a:rPr>
              <a:t>Внеплановые проверки.</a:t>
            </a:r>
            <a:endParaRPr lang="ru-RU" sz="1200" dirty="0" smtClean="0">
              <a:latin typeface="Trebuchet MS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200" b="1" i="1" dirty="0" smtClean="0">
                <a:latin typeface="Trebuchet MS" pitchFamily="34" charset="0"/>
                <a:cs typeface="Times New Roman" pitchFamily="18" charset="0"/>
              </a:rPr>
              <a:t>	В 2019 году проведено внеплановых проверок - 31, из них: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- 11 проверок по исполнению ранее вынесенного предписания об устранении нарушений, по результатам которых 3  предписания не выполнено;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- 19 проверок на основании выявленных фактов нарушения лицензионных требований в результате анализа информации, содержащейся в ЕГАИС, по результатам которых составлено 22 протокола по статьям 14.19, ч.1 ст.14.17, ч.2 ст.14.6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КоАП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РФ, вынесено 2 решения ФС РАР о приостановлении действия лицензии, 2 предписания МРУ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Росалкогольрегулирования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по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УрФО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1 проверка по устранению обстоятельств, повлекших приостановление действия лицензии. </a:t>
            </a:r>
          </a:p>
          <a:p>
            <a:pPr algn="just">
              <a:buFontTx/>
              <a:buChar char="-"/>
            </a:pPr>
            <a:r>
              <a:rPr lang="ru-RU" sz="1200" b="1" i="1" dirty="0" smtClean="0">
                <a:latin typeface="Trebuchet MS" pitchFamily="34" charset="0"/>
              </a:rPr>
              <a:t>В 1 полугодии 2020 года проведено внеплановых проверок – 2, из них: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</a:rPr>
              <a:t>- 1 выездная проверка на основании анализа информации, содержащейся в ЕГАИС, по результатам которой приостановлено действие лицензии;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</a:rPr>
              <a:t>- 1 документарная проверка по поручению ФС РАР, вынесено 2 решения ФС РАР о приостановлении действия лицензии в связи с непредставлением в установленный срок заявления об устранении обстоятельств повлекших за собой приостановление действия лицензии  и в связи с направлением в суд заявления об аннулировании лицензии.</a:t>
            </a:r>
            <a:endParaRPr lang="ru-RU" sz="1200" dirty="0">
              <a:latin typeface="Trebuchet MS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4282" y="3857628"/>
          <a:ext cx="4357718" cy="300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4071942"/>
          <a:ext cx="4214842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260616322"/>
              </p:ext>
            </p:extLst>
          </p:nvPr>
        </p:nvGraphicFramePr>
        <p:xfrm>
          <a:off x="357158" y="142852"/>
          <a:ext cx="8383673" cy="5891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9257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043890" cy="4397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Перечень и статистика нарушений обязательных требований, выявленных в ходе контрольных мероприятий  за январь-июнь 2020 года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186766" cy="498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767464833"/>
              </p:ext>
            </p:extLst>
          </p:nvPr>
        </p:nvGraphicFramePr>
        <p:xfrm>
          <a:off x="357158" y="4071942"/>
          <a:ext cx="850112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0412035"/>
              </p:ext>
            </p:extLst>
          </p:nvPr>
        </p:nvGraphicFramePr>
        <p:xfrm>
          <a:off x="357157" y="908758"/>
          <a:ext cx="8501122" cy="3137874"/>
        </p:xfrm>
        <a:graphic>
          <a:graphicData uri="http://schemas.openxmlformats.org/drawingml/2006/table">
            <a:tbl>
              <a:tblPr/>
              <a:tblGrid>
                <a:gridCol w="2214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4932"/>
                <a:gridCol w="862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54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9053"/>
                <a:gridCol w="9290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718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НАИМЕНОВАНИЕ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ПОКАЗАТЕЛЯ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Уральский федеральный округ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Свердловская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Челябинская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Тюменская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Ханты-Мансийский автономный округ 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Югра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Курганская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Ямало-Ненецкий автономный округ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48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Проведено контрольных мероприятий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346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109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85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 том числе в ходе которых выявлены правонарушения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326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140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2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Выявлено правонарушений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347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87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Изъято из незаконного оборота этилового спирта, алкогольной и спиртосодержащей продукции, декалитры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26991,8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13498,3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5873,8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1000,5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1905,3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4600,2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113,7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4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ответственности в виде штрафа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29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0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>
                          <a:latin typeface="Trebuchet MS" pitchFamily="34" charset="0"/>
                        </a:rPr>
                        <a:t>Проведено проверок без взаимодействия с юридическими лицами, ИП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7158" y="142853"/>
            <a:ext cx="8501122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Информация </a:t>
            </a:r>
            <a:r>
              <a:rPr lang="ru-RU" sz="1400" dirty="0" smtClean="0">
                <a:latin typeface="Trebuchet MS" pitchFamily="34" charset="0"/>
              </a:rPr>
              <a:t>о результатах деятельности МРУ Росалкогольрегулирования по Уральскому федеральному округу в разрезе субъектов РФ за 2019 год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767464833"/>
              </p:ext>
            </p:extLst>
          </p:nvPr>
        </p:nvGraphicFramePr>
        <p:xfrm>
          <a:off x="357158" y="4000504"/>
          <a:ext cx="850112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0412035"/>
              </p:ext>
            </p:extLst>
          </p:nvPr>
        </p:nvGraphicFramePr>
        <p:xfrm>
          <a:off x="357157" y="857232"/>
          <a:ext cx="8501122" cy="3135123"/>
        </p:xfrm>
        <a:graphic>
          <a:graphicData uri="http://schemas.openxmlformats.org/drawingml/2006/table">
            <a:tbl>
              <a:tblPr/>
              <a:tblGrid>
                <a:gridCol w="21968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2696"/>
                <a:gridCol w="862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54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9053"/>
                <a:gridCol w="9290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506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НАИМЕНОВАНИЕ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ПОКАЗАТЕЛЯ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Уральский федеральный округ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Свердловская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Челябинская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Тюменская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Ханты-Мансийский автономный округ 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Югра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Курганская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Ямало-Ненецкий автономный округ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32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Проведено контрольных мероприятий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480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 том числе в ходе которых выявлены правонарушения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53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Выявлено правонарушений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06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Изъято из незаконного оборота этилового спирта, алкогольной и спиртосодержащей продукции, декалитры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545,3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213,4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321,2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4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ответственности в виде штрафа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9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>
                          <a:latin typeface="Trebuchet MS" pitchFamily="34" charset="0"/>
                        </a:rPr>
                        <a:t>Проведено проверок без взаимодействия с юридическими лицами, </a:t>
                      </a:r>
                      <a:r>
                        <a:rPr lang="ru-RU" sz="1000" dirty="0" smtClean="0">
                          <a:latin typeface="Trebuchet MS" pitchFamily="34" charset="0"/>
                        </a:rPr>
                        <a:t>ИП  </a:t>
                      </a:r>
                      <a:r>
                        <a:rPr lang="ru-RU" sz="1000" i="1" dirty="0" smtClean="0">
                          <a:latin typeface="Trebuchet MS" pitchFamily="34" charset="0"/>
                        </a:rPr>
                        <a:t>- </a:t>
                      </a:r>
                      <a:r>
                        <a:rPr lang="en-US" sz="1000" i="1" dirty="0" smtClean="0">
                          <a:latin typeface="Trebuchet MS" pitchFamily="34" charset="0"/>
                        </a:rPr>
                        <a:t>6</a:t>
                      </a:r>
                      <a:r>
                        <a:rPr lang="en-US" sz="1000" i="1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ru-RU" sz="1000" i="1" dirty="0" err="1" smtClean="0">
                          <a:latin typeface="Trebuchet MS" pitchFamily="34" charset="0"/>
                        </a:rPr>
                        <a:t>мес-в</a:t>
                      </a:r>
                      <a:r>
                        <a:rPr lang="ru-RU" sz="1000" i="1" dirty="0" smtClean="0">
                          <a:latin typeface="Trebuchet MS" pitchFamily="34" charset="0"/>
                        </a:rPr>
                        <a:t> 2020</a:t>
                      </a:r>
                      <a:endParaRPr lang="ru-RU" sz="1000" i="1" dirty="0"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42853"/>
            <a:ext cx="8501122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Информация </a:t>
            </a:r>
            <a:r>
              <a:rPr lang="ru-RU" sz="1400" dirty="0" smtClean="0">
                <a:latin typeface="Trebuchet MS" pitchFamily="34" charset="0"/>
              </a:rPr>
              <a:t>о результатах деятельности МРУ Росалкогольрегулирования по Уральскому федеральному округу в разрезе субъектов РФ за январь-июнь 2020 года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500042"/>
          <a:ext cx="8501122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5970</TotalTime>
  <Words>3011</Words>
  <Application>Microsoft Office PowerPoint</Application>
  <PresentationFormat>Экран (4:3)</PresentationFormat>
  <Paragraphs>438</Paragraphs>
  <Slides>28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Результаты деятельности МРУ Росалкогольрегулирования по Уральскому федеральному округу  за 2019 год и 1 полугодие 2020 года</vt:lpstr>
      <vt:lpstr>Слайд 4</vt:lpstr>
      <vt:lpstr>Слайд 5</vt:lpstr>
      <vt:lpstr>Перечень и статистика нарушений обязательных требований, выявленных в ходе контрольных мероприятий  за январь-июнь 2020 года</vt:lpstr>
      <vt:lpstr>Слайд 7</vt:lpstr>
      <vt:lpstr>Слайд 8</vt:lpstr>
      <vt:lpstr>Слайд 9</vt:lpstr>
      <vt:lpstr>Практика МРУ Росалкогольрегулирования по Уральскому федеральному округу  в рамках Кодекса Российской Федерации об административных правонарушениях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korelin-YE</dc:creator>
  <cp:lastModifiedBy>korelin-YE</cp:lastModifiedBy>
  <cp:revision>443</cp:revision>
  <dcterms:created xsi:type="dcterms:W3CDTF">2019-12-11T05:06:26Z</dcterms:created>
  <dcterms:modified xsi:type="dcterms:W3CDTF">2020-10-01T03:51:52Z</dcterms:modified>
</cp:coreProperties>
</file>